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13" r:id="rId2"/>
    <p:sldId id="435" r:id="rId3"/>
    <p:sldId id="447" r:id="rId4"/>
    <p:sldId id="445" r:id="rId5"/>
    <p:sldId id="440" r:id="rId6"/>
    <p:sldId id="449" r:id="rId7"/>
    <p:sldId id="455" r:id="rId8"/>
    <p:sldId id="452" r:id="rId9"/>
    <p:sldId id="456" r:id="rId10"/>
    <p:sldId id="457" r:id="rId11"/>
    <p:sldId id="459" r:id="rId12"/>
    <p:sldId id="458" r:id="rId13"/>
    <p:sldId id="439" r:id="rId14"/>
    <p:sldId id="453" r:id="rId15"/>
    <p:sldId id="454" r:id="rId16"/>
    <p:sldId id="460" r:id="rId17"/>
    <p:sldId id="461" r:id="rId18"/>
    <p:sldId id="464" r:id="rId19"/>
    <p:sldId id="462" r:id="rId20"/>
    <p:sldId id="463"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1D843B-45E5-3643-814B-AEE145F6BEB6}">
          <p14:sldIdLst>
            <p14:sldId id="313"/>
            <p14:sldId id="435"/>
            <p14:sldId id="447"/>
            <p14:sldId id="445"/>
            <p14:sldId id="440"/>
            <p14:sldId id="449"/>
            <p14:sldId id="455"/>
            <p14:sldId id="452"/>
            <p14:sldId id="456"/>
            <p14:sldId id="457"/>
            <p14:sldId id="459"/>
            <p14:sldId id="458"/>
            <p14:sldId id="439"/>
            <p14:sldId id="453"/>
            <p14:sldId id="454"/>
            <p14:sldId id="460"/>
            <p14:sldId id="461"/>
            <p14:sldId id="464"/>
            <p14:sldId id="462"/>
            <p14:sldId id="463"/>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gyro Maniat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2" autoAdjust="0"/>
    <p:restoredTop sz="76395" autoAdjust="0"/>
  </p:normalViewPr>
  <p:slideViewPr>
    <p:cSldViewPr snapToGrid="0" snapToObjects="1">
      <p:cViewPr varScale="1">
        <p:scale>
          <a:sx n="65" d="100"/>
          <a:sy n="65" d="100"/>
        </p:scale>
        <p:origin x="1292" y="52"/>
      </p:cViewPr>
      <p:guideLst>
        <p:guide orient="horz" pos="1620"/>
        <p:guide pos="2880"/>
      </p:guideLst>
    </p:cSldViewPr>
  </p:slideViewPr>
  <p:outlineViewPr>
    <p:cViewPr>
      <p:scale>
        <a:sx n="33" d="100"/>
        <a:sy n="33" d="100"/>
      </p:scale>
      <p:origin x="0" y="12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A8CED8-D137-5E4B-8BED-2D596483EE4E}" type="datetimeFigureOut">
              <a:rPr lang="en-US" smtClean="0"/>
              <a:t>8/16/2021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AB075-79BF-6643-95FC-3515D066B03B}" type="slidenum">
              <a:rPr lang="en-US" smtClean="0"/>
              <a:t>‹#›</a:t>
            </a:fld>
            <a:endParaRPr lang="en-US"/>
          </a:p>
        </p:txBody>
      </p:sp>
    </p:spTree>
    <p:extLst>
      <p:ext uri="{BB962C8B-B14F-4D97-AF65-F5344CB8AC3E}">
        <p14:creationId xmlns:p14="http://schemas.microsoft.com/office/powerpoint/2010/main" val="62342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6A4CF-354F-B74D-92D0-6B9B6EA3D4D9}" type="datetimeFigureOut">
              <a:rPr lang="en-US" smtClean="0"/>
              <a:t>8/16/2021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5D556-A72A-AD4D-B42C-8C8236EBB931}" type="slidenum">
              <a:rPr lang="en-US" smtClean="0"/>
              <a:t>‹#›</a:t>
            </a:fld>
            <a:endParaRPr lang="en-US"/>
          </a:p>
        </p:txBody>
      </p:sp>
    </p:spTree>
    <p:extLst>
      <p:ext uri="{BB962C8B-B14F-4D97-AF65-F5344CB8AC3E}">
        <p14:creationId xmlns:p14="http://schemas.microsoft.com/office/powerpoint/2010/main" val="405464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10</a:t>
            </a:fld>
            <a:endParaRPr lang="en-US"/>
          </a:p>
        </p:txBody>
      </p:sp>
    </p:spTree>
    <p:extLst>
      <p:ext uri="{BB962C8B-B14F-4D97-AF65-F5344CB8AC3E}">
        <p14:creationId xmlns:p14="http://schemas.microsoft.com/office/powerpoint/2010/main" val="324080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12</a:t>
            </a:fld>
            <a:endParaRPr lang="en-US"/>
          </a:p>
        </p:txBody>
      </p:sp>
    </p:spTree>
    <p:extLst>
      <p:ext uri="{BB962C8B-B14F-4D97-AF65-F5344CB8AC3E}">
        <p14:creationId xmlns:p14="http://schemas.microsoft.com/office/powerpoint/2010/main" val="2942831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19</a:t>
            </a:fld>
            <a:endParaRPr lang="en-US"/>
          </a:p>
        </p:txBody>
      </p:sp>
    </p:spTree>
    <p:extLst>
      <p:ext uri="{BB962C8B-B14F-4D97-AF65-F5344CB8AC3E}">
        <p14:creationId xmlns:p14="http://schemas.microsoft.com/office/powerpoint/2010/main" val="3348996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1402080"/>
            <a:ext cx="8077200" cy="1747520"/>
          </a:xfrm>
        </p:spPr>
        <p:txBody>
          <a:bodyPr vert="horz" lIns="91440" tIns="0" rIns="45720" bIns="0" rtlCol="0" anchor="t">
            <a:normAutofit/>
            <a:scene3d>
              <a:camera prst="orthographicFront"/>
              <a:lightRig rig="threePt" dir="t">
                <a:rot lat="0" lon="0" rev="4800000"/>
              </a:lightRig>
            </a:scene3d>
            <a:sp3d prstMaterial="matte"/>
          </a:bodyPr>
          <a:lstStyle>
            <a:lvl1pPr algn="l">
              <a:defRPr sz="4700" b="1">
                <a:solidFill>
                  <a:schemeClr val="tx1">
                    <a:lumMod val="95000"/>
                  </a:schemeClr>
                </a:solidFill>
                <a:effectLst/>
              </a:defRPr>
            </a:lvl1pPr>
            <a:extLst/>
          </a:lstStyle>
          <a:p>
            <a:endParaRPr kumimoji="0" lang="en-US" dirty="0"/>
          </a:p>
        </p:txBody>
      </p:sp>
      <p:sp>
        <p:nvSpPr>
          <p:cNvPr id="3" name="Subtitle 2"/>
          <p:cNvSpPr>
            <a:spLocks noGrp="1"/>
          </p:cNvSpPr>
          <p:nvPr>
            <p:ph type="subTitle" idx="1"/>
          </p:nvPr>
        </p:nvSpPr>
        <p:spPr>
          <a:xfrm>
            <a:off x="685800" y="277368"/>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6" name="Picture 5" descr="UNM HS2.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pic>
        <p:nvPicPr>
          <p:cNvPr id="7" name="Picture 6" descr="UNM-HSC2-knockoutwhite.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2">
        <a:schemeClr val="bg2"/>
      </p:bgRef>
    </p:bg>
    <p:spTree>
      <p:nvGrpSpPr>
        <p:cNvPr id="1" name=""/>
        <p:cNvGrpSpPr/>
        <p:nvPr/>
      </p:nvGrpSpPr>
      <p:grpSpPr>
        <a:xfrm>
          <a:off x="0" y="0"/>
          <a:ext cx="0" cy="0"/>
          <a:chOff x="0" y="0"/>
          <a:chExt cx="0" cy="0"/>
        </a:xfrm>
      </p:grpSpPr>
      <p:sp>
        <p:nvSpPr>
          <p:cNvPr id="9" name="Rectangle 8"/>
          <p:cNvSpPr/>
          <p:nvPr userDrawn="1"/>
        </p:nvSpPr>
        <p:spPr bwMode="ltGray">
          <a:xfrm>
            <a:off x="1" y="-22860"/>
            <a:ext cx="9143999" cy="514350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6" name="Picture 5" descr="UNM HS2.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sp>
        <p:nvSpPr>
          <p:cNvPr id="2" name="Title 1"/>
          <p:cNvSpPr>
            <a:spLocks noGrp="1"/>
          </p:cNvSpPr>
          <p:nvPr>
            <p:ph type="ctrTitle"/>
          </p:nvPr>
        </p:nvSpPr>
        <p:spPr>
          <a:xfrm>
            <a:off x="685800" y="1402080"/>
            <a:ext cx="8077200" cy="1747520"/>
          </a:xfrm>
          <a:effectLst/>
        </p:spPr>
        <p:txBody>
          <a:bodyPr vert="horz" lIns="91440" tIns="0" rIns="45720" bIns="0" rtlCol="0" anchor="t">
            <a:normAutofit/>
            <a:scene3d>
              <a:camera prst="orthographicFront"/>
              <a:lightRig rig="threePt" dir="t">
                <a:rot lat="0" lon="0" rev="4800000"/>
              </a:lightRig>
            </a:scene3d>
            <a:sp3d prstMaterial="matte"/>
          </a:bodyPr>
          <a:lstStyle>
            <a:lvl1pPr algn="l">
              <a:defRPr sz="4700" b="1">
                <a:solidFill>
                  <a:schemeClr val="tx1">
                    <a:lumMod val="95000"/>
                  </a:schemeClr>
                </a:solidFill>
              </a:defRPr>
            </a:lvl1pPr>
            <a:extLst/>
          </a:lstStyle>
          <a:p>
            <a:r>
              <a:rPr kumimoji="0" lang="en-US" smtClean="0"/>
              <a:t>Click to edit Master title style</a:t>
            </a:r>
            <a:endParaRPr kumimoji="0" lang="en-US" dirty="0"/>
          </a:p>
        </p:txBody>
      </p:sp>
      <p:sp>
        <p:nvSpPr>
          <p:cNvPr id="3" name="Subtitle 2"/>
          <p:cNvSpPr>
            <a:spLocks noGrp="1"/>
          </p:cNvSpPr>
          <p:nvPr>
            <p:ph type="subTitle" idx="1"/>
          </p:nvPr>
        </p:nvSpPr>
        <p:spPr>
          <a:xfrm>
            <a:off x="685800" y="277368"/>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dirty="0"/>
          </a:p>
        </p:txBody>
      </p:sp>
      <p:pic>
        <p:nvPicPr>
          <p:cNvPr id="7" name="Picture 6" descr="UNM-HSC2-knockoutwhite.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extLst>
      <p:ext uri="{BB962C8B-B14F-4D97-AF65-F5344CB8AC3E}">
        <p14:creationId xmlns:p14="http://schemas.microsoft.com/office/powerpoint/2010/main" val="166854167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5" name="Picture 4" descr="UNM-HSC2-01.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11" name="Rectangle 10"/>
          <p:cNvSpPr/>
          <p:nvPr userDrawn="1"/>
        </p:nvSpPr>
        <p:spPr bwMode="ltGray">
          <a:xfrm>
            <a:off x="0" y="1885950"/>
            <a:ext cx="9144000" cy="3257550"/>
          </a:xfrm>
          <a:prstGeom prst="rect">
            <a:avLst/>
          </a:prstGeom>
          <a:blipFill dpi="0" rotWithShape="1">
            <a:blip r:embed="rId2"/>
            <a:srcRect/>
            <a:tile tx="0" ty="0" sx="100000" sy="100000" flip="none" algn="tl"/>
          </a:blip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solidFill>
                <a:schemeClr val="bg1"/>
              </a:solidFill>
            </a:endParaRPr>
          </a:p>
        </p:txBody>
      </p:sp>
      <p:sp>
        <p:nvSpPr>
          <p:cNvPr id="9" name="Rectangle 8"/>
          <p:cNvSpPr/>
          <p:nvPr/>
        </p:nvSpPr>
        <p:spPr bwMode="ltGray">
          <a:xfrm>
            <a:off x="0" y="1"/>
            <a:ext cx="9144000" cy="195189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solidFill>
                <a:schemeClr val="bg1"/>
              </a:solidFill>
            </a:endParaRPr>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89154"/>
            <a:ext cx="8013192" cy="1227582"/>
          </a:xfrm>
          <a:effectLst/>
        </p:spPr>
        <p:txBody>
          <a:bodyPr vert="horz" lIns="91440" tIns="0" rIns="91440" bIns="0" rtlCol="0" anchor="b">
            <a:normAutofit/>
            <a:scene3d>
              <a:camera prst="orthographicFront"/>
              <a:lightRig rig="threePt" dir="t">
                <a:rot lat="0" lon="0" rev="4800000"/>
              </a:lightRig>
            </a:scene3d>
            <a:sp3d prstMaterial="matte"/>
          </a:bodyPr>
          <a:lstStyle>
            <a:lvl1pPr algn="l">
              <a:defRPr sz="3600" b="1" cap="none" baseline="0">
                <a:solidFill>
                  <a:schemeClr val="tx1">
                    <a:lumMod val="95000"/>
                  </a:schemeClr>
                </a:solidFill>
                <a:effectLst/>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pic>
        <p:nvPicPr>
          <p:cNvPr id="7" name="Picture 6" descr="UNM HS2.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pic>
        <p:nvPicPr>
          <p:cNvPr id="8" name="Picture 7" descr="UNM-HSC2-knockoutwhite.eps"/>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UNM-HSC2-01.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pic>
        <p:nvPicPr>
          <p:cNvPr id="4" name="Picture 3" descr="UNM HS2Turq.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84243" y="4631588"/>
            <a:ext cx="8159758" cy="52222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8" name="Rectangle 7"/>
          <p:cNvSpPr/>
          <p:nvPr userDrawn="1"/>
        </p:nvSpPr>
        <p:spPr bwMode="ltGray">
          <a:xfrm>
            <a:off x="0" y="986991"/>
            <a:ext cx="9143999" cy="45719"/>
          </a:xfrm>
          <a:prstGeom prst="rect">
            <a:avLst/>
          </a:prstGeom>
          <a:solidFill>
            <a:srgbClr val="007A86"/>
          </a:solidFill>
          <a:ln w="48000" cap="flat" cmpd="thickThin" algn="ctr">
            <a:solidFill>
              <a:srgbClr val="BA0C2F"/>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9" name="Picture 8" descr="UNM-HSC2-01.png"/>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pic>
        <p:nvPicPr>
          <p:cNvPr id="12" name="Picture 11" descr="UNM HS2Turq.png"/>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984243" y="4631588"/>
            <a:ext cx="8159758" cy="52222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Lst>
  <p:txStyles>
    <p:titleStyle>
      <a:lvl1pPr algn="l" rtl="0" eaLnBrk="1" latinLnBrk="0" hangingPunct="1">
        <a:spcBef>
          <a:spcPct val="0"/>
        </a:spcBef>
        <a:buNone/>
        <a:defRPr kumimoji="0" sz="3400" b="1" i="0" kern="1200" spc="0">
          <a:solidFill>
            <a:schemeClr val="bg1"/>
          </a:solidFill>
          <a:effectLst/>
          <a:latin typeface="Arial Black" charset="0"/>
          <a:ea typeface="Arial Black" charset="0"/>
          <a:cs typeface="Arial Black" charset="0"/>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Coordinator Course</a:t>
            </a:r>
            <a:endParaRPr lang="en-US" dirty="0"/>
          </a:p>
        </p:txBody>
      </p:sp>
      <p:sp>
        <p:nvSpPr>
          <p:cNvPr id="7" name="Subtitle 6"/>
          <p:cNvSpPr>
            <a:spLocks noGrp="1"/>
          </p:cNvSpPr>
          <p:nvPr>
            <p:ph type="subTitle" idx="1"/>
          </p:nvPr>
        </p:nvSpPr>
        <p:spPr/>
        <p:txBody>
          <a:bodyPr/>
          <a:lstStyle/>
          <a:p>
            <a:r>
              <a:rPr lang="en-US" dirty="0" smtClean="0"/>
              <a:t>Disclosure Forms and </a:t>
            </a:r>
            <a:r>
              <a:rPr lang="en-US" dirty="0"/>
              <a:t>Conflict of </a:t>
            </a:r>
            <a:r>
              <a:rPr lang="en-US" dirty="0" smtClean="0"/>
              <a:t>Interest</a:t>
            </a:r>
            <a:endParaRPr lang="en-US" dirty="0"/>
          </a:p>
        </p:txBody>
      </p:sp>
    </p:spTree>
    <p:extLst>
      <p:ext uri="{BB962C8B-B14F-4D97-AF65-F5344CB8AC3E}">
        <p14:creationId xmlns:p14="http://schemas.microsoft.com/office/powerpoint/2010/main" val="1092784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9316" cy="939546"/>
          </a:xfrm>
        </p:spPr>
        <p:txBody>
          <a:bodyPr>
            <a:normAutofit fontScale="90000"/>
          </a:bodyPr>
          <a:lstStyle/>
          <a:p>
            <a:pPr lvl="0"/>
            <a:r>
              <a:rPr lang="en-US" dirty="0" smtClean="0"/>
              <a:t>Next Steps, 14-Days prior to the activity</a:t>
            </a:r>
            <a:endParaRPr lang="en-US" dirty="0"/>
          </a:p>
        </p:txBody>
      </p:sp>
      <p:sp>
        <p:nvSpPr>
          <p:cNvPr id="3" name="Content Placeholder 2"/>
          <p:cNvSpPr>
            <a:spLocks noGrp="1"/>
          </p:cNvSpPr>
          <p:nvPr>
            <p:ph idx="1"/>
          </p:nvPr>
        </p:nvSpPr>
        <p:spPr>
          <a:xfrm>
            <a:off x="457200" y="1130710"/>
            <a:ext cx="8229600" cy="3529781"/>
          </a:xfrm>
        </p:spPr>
        <p:txBody>
          <a:bodyPr>
            <a:noAutofit/>
          </a:bodyPr>
          <a:lstStyle/>
          <a:p>
            <a:pPr marL="118872" indent="0">
              <a:buNone/>
            </a:pPr>
            <a:r>
              <a:rPr lang="en-US" sz="2000" dirty="0" smtClean="0"/>
              <a:t>Planning Faculty contacts </a:t>
            </a:r>
            <a:r>
              <a:rPr lang="en-US" sz="2000" dirty="0"/>
              <a:t>the speaker and discusses with him/her:</a:t>
            </a:r>
          </a:p>
          <a:p>
            <a:pPr marL="118872" indent="0">
              <a:buNone/>
            </a:pPr>
            <a:endParaRPr lang="en-US" sz="1400" dirty="0"/>
          </a:p>
          <a:p>
            <a:pPr lvl="0"/>
            <a:r>
              <a:rPr lang="en-US" sz="1800" dirty="0"/>
              <a:t>There will/will not be any mention of these companies and/or their products in the slides/presentation. </a:t>
            </a:r>
          </a:p>
          <a:p>
            <a:pPr marL="118872" lvl="0" indent="0">
              <a:buNone/>
            </a:pPr>
            <a:r>
              <a:rPr lang="en-US" sz="1800" dirty="0"/>
              <a:t> </a:t>
            </a:r>
          </a:p>
          <a:p>
            <a:pPr lvl="0"/>
            <a:r>
              <a:rPr lang="en-US" sz="1800" dirty="0"/>
              <a:t>The </a:t>
            </a:r>
            <a:r>
              <a:rPr lang="en-US" sz="1800" b="1" dirty="0"/>
              <a:t>content</a:t>
            </a:r>
            <a:r>
              <a:rPr lang="en-US" sz="1800" dirty="0"/>
              <a:t> of the education will/will not be related to the products of the company(s) listed. </a:t>
            </a:r>
          </a:p>
          <a:p>
            <a:pPr marL="118872" lvl="0" indent="0">
              <a:buNone/>
            </a:pPr>
            <a:endParaRPr lang="en-US" sz="1400" dirty="0"/>
          </a:p>
          <a:p>
            <a:pPr marL="118872" lvl="0" indent="0">
              <a:buNone/>
            </a:pPr>
            <a:r>
              <a:rPr lang="en-US" sz="2000" dirty="0"/>
              <a:t>Planning Faculty </a:t>
            </a:r>
            <a:r>
              <a:rPr lang="en-US" sz="2000" dirty="0" smtClean="0"/>
              <a:t>emails </a:t>
            </a:r>
            <a:r>
              <a:rPr lang="en-US" sz="2000" dirty="0"/>
              <a:t>CPL Staff, the findings of this conversation, listing each company separately. </a:t>
            </a:r>
          </a:p>
        </p:txBody>
      </p:sp>
    </p:spTree>
    <p:extLst>
      <p:ext uri="{BB962C8B-B14F-4D97-AF65-F5344CB8AC3E}">
        <p14:creationId xmlns:p14="http://schemas.microsoft.com/office/powerpoint/2010/main" val="2747393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258"/>
            <a:ext cx="8539316" cy="939546"/>
          </a:xfrm>
        </p:spPr>
        <p:txBody>
          <a:bodyPr>
            <a:normAutofit fontScale="90000"/>
          </a:bodyPr>
          <a:lstStyle/>
          <a:p>
            <a:pPr lvl="0"/>
            <a:r>
              <a:rPr lang="en-US" dirty="0" smtClean="0"/>
              <a:t>Next Steps, 7-Days prior to the activity</a:t>
            </a:r>
            <a:endParaRPr lang="en-US" dirty="0"/>
          </a:p>
        </p:txBody>
      </p:sp>
      <p:sp>
        <p:nvSpPr>
          <p:cNvPr id="4" name="Content Placeholder 2"/>
          <p:cNvSpPr txBox="1">
            <a:spLocks/>
          </p:cNvSpPr>
          <p:nvPr/>
        </p:nvSpPr>
        <p:spPr>
          <a:xfrm>
            <a:off x="157316" y="1101213"/>
            <a:ext cx="8986684" cy="3628103"/>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sz="2000" dirty="0" smtClean="0"/>
              <a:t>Presentation is uploaded to </a:t>
            </a:r>
            <a:r>
              <a:rPr lang="en-US" sz="2000" dirty="0" err="1" smtClean="0"/>
              <a:t>Smartsheet</a:t>
            </a:r>
            <a:r>
              <a:rPr lang="en-US" sz="2000" dirty="0" smtClean="0"/>
              <a:t> and the urgent check box is selected.  </a:t>
            </a:r>
          </a:p>
          <a:p>
            <a:pPr marL="118872" indent="0">
              <a:buNone/>
            </a:pPr>
            <a:r>
              <a:rPr lang="en-US" sz="2000" dirty="0" smtClean="0"/>
              <a:t>Both the CPL </a:t>
            </a:r>
            <a:r>
              <a:rPr lang="en-US" sz="2000" dirty="0"/>
              <a:t>Staff and the </a:t>
            </a:r>
            <a:r>
              <a:rPr lang="en-US" sz="2000" dirty="0" smtClean="0"/>
              <a:t>Planning Faculty must </a:t>
            </a:r>
            <a:r>
              <a:rPr lang="en-US" sz="2000" dirty="0"/>
              <a:t>review the presentation </a:t>
            </a:r>
            <a:r>
              <a:rPr lang="en-US" sz="2000" dirty="0" smtClean="0"/>
              <a:t>slides, abstracts and handouts, and they cannot contain:</a:t>
            </a:r>
            <a:endParaRPr lang="en-US" sz="1800" dirty="0"/>
          </a:p>
          <a:p>
            <a:pPr marL="118872" indent="0">
              <a:buFont typeface="Wingdings 2"/>
              <a:buNone/>
            </a:pPr>
            <a:endParaRPr lang="en-US" sz="1100" dirty="0" smtClean="0"/>
          </a:p>
          <a:p>
            <a:r>
              <a:rPr lang="en-US" sz="1800" dirty="0" smtClean="0"/>
              <a:t>Advertising</a:t>
            </a:r>
          </a:p>
          <a:p>
            <a:r>
              <a:rPr lang="en-US" sz="1800" dirty="0" smtClean="0"/>
              <a:t>Corporate logo or trade name</a:t>
            </a:r>
          </a:p>
          <a:p>
            <a:r>
              <a:rPr lang="en-US" sz="1800" dirty="0" smtClean="0"/>
              <a:t>Product group message</a:t>
            </a:r>
          </a:p>
          <a:p>
            <a:pPr marL="118872" indent="0">
              <a:buFont typeface="Wingdings 2"/>
              <a:buNone/>
            </a:pPr>
            <a:endParaRPr lang="en-US" sz="1100" dirty="0" smtClean="0"/>
          </a:p>
          <a:p>
            <a:pPr marL="118872" indent="0">
              <a:buFont typeface="Wingdings 2"/>
              <a:buNone/>
            </a:pPr>
            <a:r>
              <a:rPr lang="en-US" sz="2000" dirty="0" smtClean="0"/>
              <a:t>The use of generic names or adding multiple names of products are required. </a:t>
            </a:r>
          </a:p>
          <a:p>
            <a:pPr marL="118872" indent="0">
              <a:buFont typeface="Wingdings 2"/>
              <a:buNone/>
            </a:pPr>
            <a:endParaRPr lang="en-US" sz="1000" dirty="0" smtClean="0"/>
          </a:p>
          <a:p>
            <a:pPr marL="118872" indent="0">
              <a:buFont typeface="Wingdings 2"/>
              <a:buNone/>
            </a:pPr>
            <a:r>
              <a:rPr lang="en-US" sz="2000" dirty="0" smtClean="0"/>
              <a:t>Planning Faculty emails CPL Staff the findings of their review, and if no changes, this email is added to the file for documentation of the process. If changes are need, speaker is contacted and documents are again reviewed. </a:t>
            </a:r>
            <a:endParaRPr lang="en-US" sz="2000" dirty="0"/>
          </a:p>
        </p:txBody>
      </p:sp>
    </p:spTree>
    <p:extLst>
      <p:ext uri="{BB962C8B-B14F-4D97-AF65-F5344CB8AC3E}">
        <p14:creationId xmlns:p14="http://schemas.microsoft.com/office/powerpoint/2010/main" val="2217969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258"/>
            <a:ext cx="8539316" cy="939546"/>
          </a:xfrm>
        </p:spPr>
        <p:txBody>
          <a:bodyPr>
            <a:normAutofit/>
          </a:bodyPr>
          <a:lstStyle/>
          <a:p>
            <a:pPr lvl="0"/>
            <a:r>
              <a:rPr lang="en-US" dirty="0" smtClean="0"/>
              <a:t>Next Steps, </a:t>
            </a:r>
            <a:r>
              <a:rPr lang="en-US" dirty="0"/>
              <a:t>D</a:t>
            </a:r>
            <a:r>
              <a:rPr lang="en-US" dirty="0" smtClean="0"/>
              <a:t>ay of the activity</a:t>
            </a:r>
            <a:endParaRPr lang="en-US" dirty="0"/>
          </a:p>
        </p:txBody>
      </p:sp>
      <p:sp>
        <p:nvSpPr>
          <p:cNvPr id="4" name="Content Placeholder 2"/>
          <p:cNvSpPr txBox="1">
            <a:spLocks/>
          </p:cNvSpPr>
          <p:nvPr/>
        </p:nvSpPr>
        <p:spPr>
          <a:xfrm>
            <a:off x="157316" y="1101213"/>
            <a:ext cx="8986684" cy="352978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dirty="0" smtClean="0"/>
              <a:t>Planning Faculty completes </a:t>
            </a:r>
            <a:r>
              <a:rPr lang="en-US" dirty="0"/>
              <a:t>an evaluation of the presentation, using CPL's Education Planning Faculty Evaluation </a:t>
            </a:r>
            <a:r>
              <a:rPr lang="en-US" dirty="0" smtClean="0"/>
              <a:t>Form.  </a:t>
            </a:r>
          </a:p>
          <a:p>
            <a:pPr marL="118872" indent="0">
              <a:buNone/>
            </a:pPr>
            <a:r>
              <a:rPr lang="en-US" dirty="0"/>
              <a:t>D</a:t>
            </a:r>
            <a:r>
              <a:rPr lang="en-US" dirty="0" smtClean="0"/>
              <a:t>ocument is uploaded into </a:t>
            </a:r>
            <a:r>
              <a:rPr lang="en-US" dirty="0" err="1" smtClean="0"/>
              <a:t>Smartsheet</a:t>
            </a:r>
            <a:r>
              <a:rPr lang="en-US" dirty="0" smtClean="0"/>
              <a:t> to complete this task.</a:t>
            </a:r>
            <a:endParaRPr lang="en-US" sz="1800" dirty="0"/>
          </a:p>
          <a:p>
            <a:pPr marL="118872" indent="0">
              <a:buFont typeface="Wingdings 2"/>
              <a:buNone/>
            </a:pPr>
            <a:endParaRPr lang="en-US" sz="1100" dirty="0" smtClean="0"/>
          </a:p>
        </p:txBody>
      </p:sp>
    </p:spTree>
    <p:extLst>
      <p:ext uri="{BB962C8B-B14F-4D97-AF65-F5344CB8AC3E}">
        <p14:creationId xmlns:p14="http://schemas.microsoft.com/office/powerpoint/2010/main" val="4124479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 for Resolving COI’s</a:t>
            </a:r>
            <a:endParaRPr lang="en-US" dirty="0"/>
          </a:p>
        </p:txBody>
      </p:sp>
      <p:pic>
        <p:nvPicPr>
          <p:cNvPr id="8" name="Picture 7"/>
          <p:cNvPicPr>
            <a:picLocks noChangeAspect="1"/>
          </p:cNvPicPr>
          <p:nvPr/>
        </p:nvPicPr>
        <p:blipFill>
          <a:blip r:embed="rId2"/>
          <a:stretch>
            <a:fillRect/>
          </a:stretch>
        </p:blipFill>
        <p:spPr>
          <a:xfrm>
            <a:off x="1793966" y="1265441"/>
            <a:ext cx="6789595" cy="3529031"/>
          </a:xfrm>
          <a:prstGeom prst="rect">
            <a:avLst/>
          </a:prstGeom>
        </p:spPr>
      </p:pic>
    </p:spTree>
    <p:extLst>
      <p:ext uri="{BB962C8B-B14F-4D97-AF65-F5344CB8AC3E}">
        <p14:creationId xmlns:p14="http://schemas.microsoft.com/office/powerpoint/2010/main" val="1568837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94"/>
            <a:ext cx="8229600" cy="939546"/>
          </a:xfrm>
        </p:spPr>
        <p:txBody>
          <a:bodyPr>
            <a:normAutofit fontScale="90000"/>
          </a:bodyPr>
          <a:lstStyle/>
          <a:p>
            <a:pPr lvl="0"/>
            <a:r>
              <a:rPr lang="en-US" dirty="0"/>
              <a:t>What happens if the disclosure is not received prior to activity?</a:t>
            </a:r>
            <a:endParaRPr lang="en-US" sz="3200" dirty="0"/>
          </a:p>
        </p:txBody>
      </p:sp>
      <p:sp>
        <p:nvSpPr>
          <p:cNvPr id="3" name="Content Placeholder 2"/>
          <p:cNvSpPr>
            <a:spLocks noGrp="1"/>
          </p:cNvSpPr>
          <p:nvPr>
            <p:ph idx="1"/>
          </p:nvPr>
        </p:nvSpPr>
        <p:spPr/>
        <p:txBody>
          <a:bodyPr>
            <a:normAutofit/>
          </a:bodyPr>
          <a:lstStyle/>
          <a:p>
            <a:pPr marL="461772" lvl="1" indent="-342900">
              <a:spcBef>
                <a:spcPts val="0"/>
              </a:spcBef>
              <a:buClr>
                <a:schemeClr val="accent1"/>
              </a:buClr>
              <a:buSzPct val="80000"/>
            </a:pPr>
            <a:r>
              <a:rPr lang="en-US" dirty="0" smtClean="0">
                <a:solidFill>
                  <a:schemeClr val="accent2"/>
                </a:solidFill>
              </a:rPr>
              <a:t>The speaker</a:t>
            </a:r>
            <a:r>
              <a:rPr lang="en-US" dirty="0">
                <a:solidFill>
                  <a:schemeClr val="accent2"/>
                </a:solidFill>
              </a:rPr>
              <a:t> </a:t>
            </a:r>
            <a:r>
              <a:rPr lang="en-US" b="1" dirty="0">
                <a:solidFill>
                  <a:schemeClr val="accent2"/>
                </a:solidFill>
              </a:rPr>
              <a:t>must</a:t>
            </a:r>
            <a:r>
              <a:rPr lang="en-US" dirty="0">
                <a:solidFill>
                  <a:schemeClr val="accent2"/>
                </a:solidFill>
              </a:rPr>
              <a:t> be </a:t>
            </a:r>
            <a:r>
              <a:rPr lang="en-US" dirty="0" smtClean="0">
                <a:solidFill>
                  <a:schemeClr val="accent2"/>
                </a:solidFill>
              </a:rPr>
              <a:t>recused or </a:t>
            </a:r>
            <a:r>
              <a:rPr lang="en-US" dirty="0">
                <a:solidFill>
                  <a:schemeClr val="accent2"/>
                </a:solidFill>
              </a:rPr>
              <a:t>no credit will be awarded for that activity.  </a:t>
            </a:r>
            <a:endParaRPr lang="en-US" dirty="0" smtClean="0">
              <a:solidFill>
                <a:schemeClr val="accent2"/>
              </a:solidFill>
            </a:endParaRPr>
          </a:p>
        </p:txBody>
      </p:sp>
    </p:spTree>
    <p:extLst>
      <p:ext uri="{BB962C8B-B14F-4D97-AF65-F5344CB8AC3E}">
        <p14:creationId xmlns:p14="http://schemas.microsoft.com/office/powerpoint/2010/main" val="2992888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94"/>
            <a:ext cx="8229600" cy="939546"/>
          </a:xfrm>
        </p:spPr>
        <p:txBody>
          <a:bodyPr>
            <a:normAutofit/>
          </a:bodyPr>
          <a:lstStyle/>
          <a:p>
            <a:pPr lvl="0"/>
            <a:r>
              <a:rPr lang="en-US" dirty="0" smtClean="0"/>
              <a:t>UNM CPL’s Two Week Policy</a:t>
            </a:r>
            <a:endParaRPr lang="en-US" sz="3200" dirty="0"/>
          </a:p>
        </p:txBody>
      </p:sp>
      <p:sp>
        <p:nvSpPr>
          <p:cNvPr id="3" name="Content Placeholder 2"/>
          <p:cNvSpPr>
            <a:spLocks noGrp="1"/>
          </p:cNvSpPr>
          <p:nvPr>
            <p:ph idx="1"/>
          </p:nvPr>
        </p:nvSpPr>
        <p:spPr/>
        <p:txBody>
          <a:bodyPr>
            <a:normAutofit/>
          </a:bodyPr>
          <a:lstStyle/>
          <a:p>
            <a:pPr marL="118872" lvl="1" indent="0">
              <a:spcBef>
                <a:spcPts val="0"/>
              </a:spcBef>
              <a:buClr>
                <a:schemeClr val="accent1"/>
              </a:buClr>
              <a:buSzPct val="80000"/>
              <a:buNone/>
            </a:pPr>
            <a:r>
              <a:rPr lang="en-US" sz="2500" dirty="0" smtClean="0">
                <a:solidFill>
                  <a:schemeClr val="tx2"/>
                </a:solidFill>
              </a:rPr>
              <a:t>The announcement and speaker disclosures must be received two weeks prior to the activity.  </a:t>
            </a:r>
          </a:p>
          <a:p>
            <a:pPr marL="118872" lvl="1" indent="0">
              <a:spcBef>
                <a:spcPts val="0"/>
              </a:spcBef>
              <a:buClr>
                <a:schemeClr val="accent1"/>
              </a:buClr>
              <a:buSzPct val="80000"/>
              <a:buNone/>
            </a:pPr>
            <a:endParaRPr lang="en-US" sz="2500" dirty="0">
              <a:solidFill>
                <a:schemeClr val="tx2"/>
              </a:solidFill>
            </a:endParaRPr>
          </a:p>
          <a:p>
            <a:pPr marL="118872" lvl="1" indent="0">
              <a:spcBef>
                <a:spcPts val="0"/>
              </a:spcBef>
              <a:buClr>
                <a:schemeClr val="accent1"/>
              </a:buClr>
              <a:buSzPct val="80000"/>
              <a:buNone/>
            </a:pPr>
            <a:r>
              <a:rPr lang="en-US" sz="2500" dirty="0" smtClean="0">
                <a:solidFill>
                  <a:schemeClr val="tx2"/>
                </a:solidFill>
              </a:rPr>
              <a:t>This allows us to determine if there is a COI and have time to resolve it.    </a:t>
            </a:r>
          </a:p>
        </p:txBody>
      </p:sp>
    </p:spTree>
    <p:extLst>
      <p:ext uri="{BB962C8B-B14F-4D97-AF65-F5344CB8AC3E}">
        <p14:creationId xmlns:p14="http://schemas.microsoft.com/office/powerpoint/2010/main" val="3403127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16" y="77258"/>
            <a:ext cx="8986684" cy="939546"/>
          </a:xfrm>
        </p:spPr>
        <p:txBody>
          <a:bodyPr>
            <a:normAutofit fontScale="90000"/>
          </a:bodyPr>
          <a:lstStyle/>
          <a:p>
            <a:pPr lvl="0"/>
            <a:r>
              <a:rPr lang="en-US" dirty="0" smtClean="0"/>
              <a:t>Disclosure Statement on Announcement if no COI</a:t>
            </a:r>
            <a:endParaRPr lang="en-US" dirty="0"/>
          </a:p>
        </p:txBody>
      </p:sp>
      <p:sp>
        <p:nvSpPr>
          <p:cNvPr id="4" name="Content Placeholder 2"/>
          <p:cNvSpPr txBox="1">
            <a:spLocks/>
          </p:cNvSpPr>
          <p:nvPr/>
        </p:nvSpPr>
        <p:spPr>
          <a:xfrm>
            <a:off x="157316" y="1101213"/>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sz="1800" dirty="0" smtClean="0"/>
              <a:t>ACCME requires us to add the Disclosure Statement to the announcement.  You will use this verbiage if the speaker has no conflict of interest. </a:t>
            </a:r>
          </a:p>
          <a:p>
            <a:pPr marL="118872" indent="0">
              <a:buNone/>
            </a:pPr>
            <a:endParaRPr lang="en-US" sz="1200" b="1" u="sng" dirty="0" smtClean="0"/>
          </a:p>
          <a:p>
            <a:pPr marL="118872" indent="0">
              <a:buNone/>
            </a:pPr>
            <a:r>
              <a:rPr lang="en-US" sz="1800" b="1" u="sng" dirty="0" smtClean="0"/>
              <a:t>DISCLOSURE </a:t>
            </a:r>
            <a:r>
              <a:rPr lang="en-US" sz="1800" b="1" u="sng" dirty="0"/>
              <a:t>STATEMENT:</a:t>
            </a:r>
            <a:endParaRPr lang="en-US" sz="1800" dirty="0"/>
          </a:p>
          <a:p>
            <a:pPr marL="118872" indent="0">
              <a:buNone/>
            </a:pPr>
            <a:r>
              <a:rPr lang="en-US" sz="1800" dirty="0"/>
              <a:t>UNM CPL policy, in compliance with the ACCME Standards of Commercial Support, requires that anyone who is in a position to control the content of an activity disclose all relevant financial relationships they have had within the last 24 months with any commercial interest.  </a:t>
            </a:r>
          </a:p>
          <a:p>
            <a:pPr marL="118872" indent="0">
              <a:buNone/>
            </a:pPr>
            <a:r>
              <a:rPr lang="en-US" sz="1200" dirty="0"/>
              <a:t> </a:t>
            </a:r>
            <a:r>
              <a:rPr lang="en-US" sz="1200" dirty="0" smtClean="0"/>
              <a:t>   </a:t>
            </a:r>
            <a:endParaRPr lang="en-US" sz="1200" dirty="0"/>
          </a:p>
          <a:p>
            <a:pPr marL="118872" indent="0">
              <a:buNone/>
            </a:pPr>
            <a:r>
              <a:rPr lang="en-US" sz="1800" dirty="0"/>
              <a:t>The following planners and faculty listed have disclosed that they do not have relevant financial relationship with a commercial interest: </a:t>
            </a:r>
          </a:p>
          <a:p>
            <a:r>
              <a:rPr lang="en-US" sz="1800" dirty="0"/>
              <a:t>Your Faculty Planner’s Name and Degree </a:t>
            </a:r>
            <a:r>
              <a:rPr lang="en-US" sz="1800" dirty="0">
                <a:solidFill>
                  <a:srgbClr val="FF0000"/>
                </a:solidFill>
              </a:rPr>
              <a:t>(must be listed on all announcements)</a:t>
            </a:r>
          </a:p>
          <a:p>
            <a:r>
              <a:rPr lang="en-US" sz="1800" dirty="0"/>
              <a:t>Your Speakers Name and </a:t>
            </a:r>
            <a:r>
              <a:rPr lang="en-US" sz="1800" dirty="0" smtClean="0"/>
              <a:t>Degree</a:t>
            </a:r>
            <a:endParaRPr lang="en-US" sz="1800" dirty="0"/>
          </a:p>
        </p:txBody>
      </p:sp>
    </p:spTree>
    <p:extLst>
      <p:ext uri="{BB962C8B-B14F-4D97-AF65-F5344CB8AC3E}">
        <p14:creationId xmlns:p14="http://schemas.microsoft.com/office/powerpoint/2010/main" val="1909683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90" y="77258"/>
            <a:ext cx="8908026" cy="939546"/>
          </a:xfrm>
        </p:spPr>
        <p:txBody>
          <a:bodyPr>
            <a:normAutofit fontScale="90000"/>
          </a:bodyPr>
          <a:lstStyle/>
          <a:p>
            <a:pPr lvl="0"/>
            <a:r>
              <a:rPr lang="en-US" dirty="0" smtClean="0"/>
              <a:t>Disclosure Statement on Announcement if speaker has a COI</a:t>
            </a:r>
            <a:endParaRPr lang="en-US" dirty="0"/>
          </a:p>
        </p:txBody>
      </p:sp>
      <p:sp>
        <p:nvSpPr>
          <p:cNvPr id="4" name="Content Placeholder 2"/>
          <p:cNvSpPr txBox="1">
            <a:spLocks/>
          </p:cNvSpPr>
          <p:nvPr/>
        </p:nvSpPr>
        <p:spPr>
          <a:xfrm>
            <a:off x="157316" y="1101213"/>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sz="2400" dirty="0" smtClean="0"/>
              <a:t>You will use this verbiage if the speaker has a conflict of interest. </a:t>
            </a:r>
          </a:p>
          <a:p>
            <a:pPr marL="118872" indent="0">
              <a:buNone/>
            </a:pPr>
            <a:endParaRPr lang="en-US" sz="1000" b="1" u="sng" dirty="0" smtClean="0"/>
          </a:p>
          <a:p>
            <a:pPr marL="118872" indent="0">
              <a:buNone/>
            </a:pPr>
            <a:r>
              <a:rPr lang="en-US" sz="2400" dirty="0" smtClean="0"/>
              <a:t>The </a:t>
            </a:r>
            <a:r>
              <a:rPr lang="en-US" sz="2400" dirty="0"/>
              <a:t>planners and faculty listed below have disclosed that they have a relevant financial relationship with a commercial interest.  The relationships were reviewed by UNM CPL and the planning committee, and conflicts of interest were resolved prior to the activity.</a:t>
            </a:r>
          </a:p>
          <a:p>
            <a:r>
              <a:rPr lang="en-US" sz="2200" dirty="0" smtClean="0"/>
              <a:t>Name</a:t>
            </a:r>
            <a:r>
              <a:rPr lang="en-US" sz="2200" dirty="0"/>
              <a:t>:  S</a:t>
            </a:r>
            <a:r>
              <a:rPr lang="en-US" sz="2200" dirty="0" smtClean="0"/>
              <a:t>peaker’s </a:t>
            </a:r>
            <a:r>
              <a:rPr lang="en-US" sz="2200" dirty="0"/>
              <a:t>Name and Degree</a:t>
            </a:r>
          </a:p>
          <a:p>
            <a:r>
              <a:rPr lang="en-US" sz="2200" dirty="0"/>
              <a:t>Commercial Interest:  Name of Commercial Interest Company</a:t>
            </a:r>
          </a:p>
          <a:p>
            <a:r>
              <a:rPr lang="en-US" sz="2200" dirty="0"/>
              <a:t>Relationship</a:t>
            </a:r>
            <a:r>
              <a:rPr lang="en-US" sz="2200" dirty="0" smtClean="0"/>
              <a:t>: (List whatever is checked on their form)</a:t>
            </a:r>
            <a:endParaRPr lang="en-US" sz="2200" dirty="0"/>
          </a:p>
        </p:txBody>
      </p:sp>
    </p:spTree>
    <p:extLst>
      <p:ext uri="{BB962C8B-B14F-4D97-AF65-F5344CB8AC3E}">
        <p14:creationId xmlns:p14="http://schemas.microsoft.com/office/powerpoint/2010/main" val="199579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90" y="77258"/>
            <a:ext cx="8908026" cy="939546"/>
          </a:xfrm>
        </p:spPr>
        <p:txBody>
          <a:bodyPr>
            <a:normAutofit/>
          </a:bodyPr>
          <a:lstStyle/>
          <a:p>
            <a:pPr lvl="0"/>
            <a:r>
              <a:rPr lang="en-US" dirty="0" smtClean="0"/>
              <a:t>CME Reviewers</a:t>
            </a:r>
            <a:endParaRPr lang="en-US" dirty="0"/>
          </a:p>
        </p:txBody>
      </p:sp>
      <p:sp>
        <p:nvSpPr>
          <p:cNvPr id="4" name="Content Placeholder 2"/>
          <p:cNvSpPr txBox="1">
            <a:spLocks/>
          </p:cNvSpPr>
          <p:nvPr/>
        </p:nvSpPr>
        <p:spPr>
          <a:xfrm>
            <a:off x="157316" y="1042221"/>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sz="2400" dirty="0" smtClean="0"/>
              <a:t>ACCME requires anyone </a:t>
            </a:r>
            <a:r>
              <a:rPr lang="en-US" sz="2400" dirty="0"/>
              <a:t>who is in control of the content of an ACCME accredited </a:t>
            </a:r>
            <a:r>
              <a:rPr lang="en-US" sz="2400" dirty="0" smtClean="0"/>
              <a:t>activity</a:t>
            </a:r>
            <a:r>
              <a:rPr lang="en-US" sz="2400" dirty="0"/>
              <a:t> </a:t>
            </a:r>
            <a:r>
              <a:rPr lang="en-US" sz="2400" dirty="0" smtClean="0"/>
              <a:t>to provide their financial disclosure information.  This includes CPL Staff who review applications and make recommendations to these programs.  Therefore, this statement must be included on your announcement.  </a:t>
            </a:r>
          </a:p>
          <a:p>
            <a:pPr marL="118872" indent="0">
              <a:buNone/>
            </a:pPr>
            <a:endParaRPr lang="en-US" sz="1600" dirty="0"/>
          </a:p>
          <a:p>
            <a:pPr marL="118872" indent="0">
              <a:buNone/>
            </a:pPr>
            <a:r>
              <a:rPr lang="en-US" sz="2200" dirty="0"/>
              <a:t>The following CME Reviewers disclose that they have no relevant financial relationships with any commercial interest: Kathy Breckenridge, Robert P. Giebitz, PhD, Jennifer Harbaugh and Gary Smith, PhD</a:t>
            </a:r>
            <a:r>
              <a:rPr lang="en-US" sz="2400" dirty="0"/>
              <a:t>.</a:t>
            </a:r>
          </a:p>
          <a:p>
            <a:pPr marL="118872" indent="0">
              <a:buNone/>
            </a:pPr>
            <a:endParaRPr lang="en-US" sz="1800" dirty="0"/>
          </a:p>
        </p:txBody>
      </p:sp>
    </p:spTree>
    <p:extLst>
      <p:ext uri="{BB962C8B-B14F-4D97-AF65-F5344CB8AC3E}">
        <p14:creationId xmlns:p14="http://schemas.microsoft.com/office/powerpoint/2010/main" val="209665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 y="77258"/>
            <a:ext cx="8917858" cy="939546"/>
          </a:xfrm>
        </p:spPr>
        <p:txBody>
          <a:bodyPr>
            <a:normAutofit fontScale="90000"/>
          </a:bodyPr>
          <a:lstStyle/>
          <a:p>
            <a:pPr lvl="0"/>
            <a:r>
              <a:rPr lang="en-US" dirty="0" smtClean="0"/>
              <a:t>A Typical Disclosure Statement on Announcement</a:t>
            </a:r>
            <a:endParaRPr lang="en-US" dirty="0"/>
          </a:p>
        </p:txBody>
      </p:sp>
      <p:sp>
        <p:nvSpPr>
          <p:cNvPr id="4" name="Content Placeholder 2"/>
          <p:cNvSpPr txBox="1">
            <a:spLocks/>
          </p:cNvSpPr>
          <p:nvPr/>
        </p:nvSpPr>
        <p:spPr>
          <a:xfrm>
            <a:off x="157316" y="1032389"/>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sz="1200" b="1" u="sng" dirty="0"/>
              <a:t>DISCLOSURE STATEMENT:</a:t>
            </a:r>
            <a:endParaRPr lang="en-US" sz="1200" dirty="0"/>
          </a:p>
          <a:p>
            <a:pPr marL="118872" indent="0">
              <a:buNone/>
            </a:pPr>
            <a:r>
              <a:rPr lang="en-US" sz="1200" dirty="0"/>
              <a:t>UNM CPL policy, in compliance with the ACCME Standards of Commercial Support, requires that anyone who is in a position to control the content of an activity disclose all relevant financial relationships they have had within the last 24 months with any commercial interest.  </a:t>
            </a:r>
          </a:p>
          <a:p>
            <a:pPr marL="118872" indent="0">
              <a:buNone/>
            </a:pPr>
            <a:endParaRPr lang="en-US" sz="700" dirty="0"/>
          </a:p>
          <a:p>
            <a:pPr marL="118872" indent="0">
              <a:buNone/>
            </a:pPr>
            <a:r>
              <a:rPr lang="en-US" sz="1200" dirty="0"/>
              <a:t>The following planners and faculty listed have disclosed that they do not have relevant financial relationship with a commercial interest: </a:t>
            </a:r>
          </a:p>
          <a:p>
            <a:r>
              <a:rPr lang="en-US" sz="1200" dirty="0"/>
              <a:t>Your Faculty Planner’s Name and Degree (must be listed on all announcements)</a:t>
            </a:r>
          </a:p>
          <a:p>
            <a:r>
              <a:rPr lang="en-US" sz="1200" dirty="0"/>
              <a:t>Your Speakers Name and Degree</a:t>
            </a:r>
          </a:p>
          <a:p>
            <a:pPr marL="118872" indent="0">
              <a:buNone/>
            </a:pPr>
            <a:endParaRPr lang="en-US" sz="1000" dirty="0"/>
          </a:p>
          <a:p>
            <a:pPr marL="118872" indent="0">
              <a:buNone/>
            </a:pPr>
            <a:r>
              <a:rPr lang="en-US" sz="1200" dirty="0"/>
              <a:t>The following CME Reviewers disclose that they have no relevant financial relationships with any commercial interest: Kathy Breckenridge, Robert P. Giebitz, PhD, Jennifer Harbaugh and Gary Smith, PhD.</a:t>
            </a:r>
          </a:p>
          <a:p>
            <a:pPr marL="118872" indent="0">
              <a:buNone/>
            </a:pPr>
            <a:r>
              <a:rPr lang="en-US" sz="1200" b="1" dirty="0"/>
              <a:t> </a:t>
            </a:r>
            <a:endParaRPr lang="en-US" sz="1200" dirty="0"/>
          </a:p>
          <a:p>
            <a:pPr marL="118872" indent="0">
              <a:buNone/>
            </a:pPr>
            <a:r>
              <a:rPr lang="en-US" sz="1200" dirty="0">
                <a:solidFill>
                  <a:srgbClr val="FF0000"/>
                </a:solidFill>
              </a:rPr>
              <a:t>Remove the paragraph below if none of your speaker’s </a:t>
            </a:r>
            <a:r>
              <a:rPr lang="en-US" sz="1200" dirty="0" smtClean="0">
                <a:solidFill>
                  <a:srgbClr val="FF0000"/>
                </a:solidFill>
              </a:rPr>
              <a:t>indicate they have a conflict:</a:t>
            </a:r>
            <a:endParaRPr lang="en-US" sz="1200" dirty="0"/>
          </a:p>
          <a:p>
            <a:pPr marL="118872" indent="0">
              <a:buNone/>
            </a:pPr>
            <a:r>
              <a:rPr lang="en-US" sz="1200" dirty="0"/>
              <a:t>The planners and faculty listed below have disclosed that they have a relevant financial relationship with a commercial interest.  The relationships were reviewed by UNM CPL and the planning committee, and conflicts of interest were resolved prior to the activity.</a:t>
            </a:r>
          </a:p>
          <a:p>
            <a:r>
              <a:rPr lang="en-US" sz="1200" dirty="0"/>
              <a:t>Name:  Your speaker’s Name and Degree</a:t>
            </a:r>
          </a:p>
          <a:p>
            <a:r>
              <a:rPr lang="en-US" sz="1200" dirty="0"/>
              <a:t>Commercial Interest:  Name of Commercial Interest Company</a:t>
            </a:r>
          </a:p>
          <a:p>
            <a:r>
              <a:rPr lang="en-US" sz="1200" dirty="0"/>
              <a:t>Relationship: </a:t>
            </a:r>
            <a:r>
              <a:rPr lang="en-US" sz="1200" dirty="0" smtClean="0"/>
              <a:t>(List whatever is checked on their form)</a:t>
            </a:r>
            <a:endParaRPr lang="en-US" sz="1200" dirty="0"/>
          </a:p>
        </p:txBody>
      </p:sp>
    </p:spTree>
    <p:extLst>
      <p:ext uri="{BB962C8B-B14F-4D97-AF65-F5344CB8AC3E}">
        <p14:creationId xmlns:p14="http://schemas.microsoft.com/office/powerpoint/2010/main" val="179967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session will cover:</a:t>
            </a:r>
            <a:endParaRPr lang="en-US" dirty="0"/>
          </a:p>
        </p:txBody>
      </p:sp>
      <p:sp>
        <p:nvSpPr>
          <p:cNvPr id="3" name="Content Placeholder 2"/>
          <p:cNvSpPr>
            <a:spLocks noGrp="1"/>
          </p:cNvSpPr>
          <p:nvPr>
            <p:ph idx="1"/>
          </p:nvPr>
        </p:nvSpPr>
        <p:spPr>
          <a:xfrm>
            <a:off x="457200" y="1174639"/>
            <a:ext cx="8229600" cy="3469207"/>
          </a:xfrm>
        </p:spPr>
        <p:txBody>
          <a:bodyPr>
            <a:noAutofit/>
          </a:bodyPr>
          <a:lstStyle/>
          <a:p>
            <a:r>
              <a:rPr lang="en-US" sz="2800" dirty="0" smtClean="0"/>
              <a:t>What does Conflict of Interest (COI) mean?</a:t>
            </a:r>
          </a:p>
          <a:p>
            <a:r>
              <a:rPr lang="en-US" sz="2800" dirty="0" smtClean="0"/>
              <a:t>What is commercial interest?</a:t>
            </a:r>
            <a:endParaRPr lang="en-US" sz="2800" dirty="0"/>
          </a:p>
          <a:p>
            <a:pPr lvl="0"/>
            <a:r>
              <a:rPr lang="en-US" sz="2800" dirty="0" smtClean="0"/>
              <a:t>Why is this important to ACCME?</a:t>
            </a:r>
            <a:endParaRPr lang="en-US" sz="2800" dirty="0"/>
          </a:p>
          <a:p>
            <a:pPr lvl="0"/>
            <a:r>
              <a:rPr lang="en-US" sz="2800" dirty="0"/>
              <a:t>Who needs to complete a </a:t>
            </a:r>
            <a:r>
              <a:rPr lang="en-US" sz="2800" dirty="0" smtClean="0"/>
              <a:t>Disclosure Form</a:t>
            </a:r>
            <a:r>
              <a:rPr lang="en-US" sz="2800" dirty="0"/>
              <a:t>?  </a:t>
            </a:r>
          </a:p>
          <a:p>
            <a:pPr lvl="0"/>
            <a:r>
              <a:rPr lang="en-US" sz="2800" dirty="0"/>
              <a:t>What information must </a:t>
            </a:r>
            <a:r>
              <a:rPr lang="en-US" sz="2800" dirty="0" smtClean="0"/>
              <a:t>they disclose?</a:t>
            </a:r>
          </a:p>
          <a:p>
            <a:pPr lvl="0"/>
            <a:r>
              <a:rPr lang="en-US" sz="2800" dirty="0" smtClean="0"/>
              <a:t>My speaker has a COI, what do I do now?</a:t>
            </a:r>
            <a:endParaRPr lang="en-US" sz="2800" dirty="0"/>
          </a:p>
          <a:p>
            <a:pPr lvl="0"/>
            <a:r>
              <a:rPr lang="en-US" sz="2800" dirty="0" smtClean="0"/>
              <a:t>What happens if the disclosure is not </a:t>
            </a:r>
            <a:r>
              <a:rPr lang="en-US" sz="2800" dirty="0"/>
              <a:t>received prior to </a:t>
            </a:r>
            <a:r>
              <a:rPr lang="en-US" sz="2800" dirty="0" smtClean="0"/>
              <a:t>activity?</a:t>
            </a:r>
          </a:p>
        </p:txBody>
      </p:sp>
    </p:spTree>
    <p:extLst>
      <p:ext uri="{BB962C8B-B14F-4D97-AF65-F5344CB8AC3E}">
        <p14:creationId xmlns:p14="http://schemas.microsoft.com/office/powerpoint/2010/main" val="2142624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 y="77258"/>
            <a:ext cx="8917858" cy="939546"/>
          </a:xfrm>
        </p:spPr>
        <p:txBody>
          <a:bodyPr>
            <a:normAutofit/>
          </a:bodyPr>
          <a:lstStyle/>
          <a:p>
            <a:pPr lvl="0"/>
            <a:r>
              <a:rPr lang="en-US" dirty="0" smtClean="0"/>
              <a:t>The End</a:t>
            </a:r>
            <a:endParaRPr lang="en-US" dirty="0"/>
          </a:p>
        </p:txBody>
      </p:sp>
      <p:sp>
        <p:nvSpPr>
          <p:cNvPr id="4" name="Content Placeholder 2"/>
          <p:cNvSpPr txBox="1">
            <a:spLocks/>
          </p:cNvSpPr>
          <p:nvPr/>
        </p:nvSpPr>
        <p:spPr>
          <a:xfrm>
            <a:off x="157316" y="1032389"/>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endParaRPr lang="en-US" sz="1200" dirty="0"/>
          </a:p>
        </p:txBody>
      </p:sp>
      <p:sp>
        <p:nvSpPr>
          <p:cNvPr id="3" name="TextBox 2"/>
          <p:cNvSpPr txBox="1"/>
          <p:nvPr/>
        </p:nvSpPr>
        <p:spPr>
          <a:xfrm>
            <a:off x="550606" y="1386348"/>
            <a:ext cx="8318091" cy="1569660"/>
          </a:xfrm>
          <a:prstGeom prst="rect">
            <a:avLst/>
          </a:prstGeom>
          <a:noFill/>
        </p:spPr>
        <p:txBody>
          <a:bodyPr wrap="square" rtlCol="0">
            <a:spAutoFit/>
          </a:bodyPr>
          <a:lstStyle/>
          <a:p>
            <a:r>
              <a:rPr lang="en-US" sz="2400" dirty="0" smtClean="0">
                <a:solidFill>
                  <a:schemeClr val="accent2">
                    <a:lumMod val="50000"/>
                  </a:schemeClr>
                </a:solidFill>
                <a:latin typeface="+mj-lt"/>
              </a:rPr>
              <a:t>There was a lot of information covered in this set of slides.  If you have questions about any of what was covered, please feel free to contact our office. We are here to help and guide you through the process.  </a:t>
            </a:r>
            <a:endParaRPr lang="en-US" sz="2400" dirty="0">
              <a:solidFill>
                <a:schemeClr val="accent2">
                  <a:lumMod val="50000"/>
                </a:schemeClr>
              </a:solidFill>
              <a:latin typeface="+mj-lt"/>
            </a:endParaRPr>
          </a:p>
        </p:txBody>
      </p:sp>
    </p:spTree>
    <p:extLst>
      <p:ext uri="{BB962C8B-B14F-4D97-AF65-F5344CB8AC3E}">
        <p14:creationId xmlns:p14="http://schemas.microsoft.com/office/powerpoint/2010/main" val="2706031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762"/>
            <a:ext cx="8578645" cy="939546"/>
          </a:xfrm>
        </p:spPr>
        <p:txBody>
          <a:bodyPr>
            <a:normAutofit fontScale="90000"/>
          </a:bodyPr>
          <a:lstStyle/>
          <a:p>
            <a:r>
              <a:rPr lang="en-US" dirty="0" smtClean="0"/>
              <a:t>What does Conflict of Interest (COI) mean?</a:t>
            </a:r>
            <a:endParaRPr lang="en-US" dirty="0"/>
          </a:p>
        </p:txBody>
      </p:sp>
      <p:sp>
        <p:nvSpPr>
          <p:cNvPr id="3" name="Content Placeholder 2"/>
          <p:cNvSpPr>
            <a:spLocks noGrp="1"/>
          </p:cNvSpPr>
          <p:nvPr>
            <p:ph idx="1"/>
          </p:nvPr>
        </p:nvSpPr>
        <p:spPr/>
        <p:txBody>
          <a:bodyPr>
            <a:normAutofit/>
          </a:bodyPr>
          <a:lstStyle/>
          <a:p>
            <a:pPr marL="118872" indent="0">
              <a:buNone/>
            </a:pPr>
            <a:r>
              <a:rPr lang="en-US" sz="2800" dirty="0" smtClean="0"/>
              <a:t>A financial relationship </a:t>
            </a:r>
            <a:r>
              <a:rPr lang="en-US" sz="2800" dirty="0"/>
              <a:t>to create conflicts of interest in CME when individuals have both a financial relationship with </a:t>
            </a:r>
            <a:r>
              <a:rPr lang="en-US" sz="2800" dirty="0" smtClean="0"/>
              <a:t>a commercial interest and </a:t>
            </a:r>
            <a:r>
              <a:rPr lang="en-US" sz="2800" dirty="0"/>
              <a:t>the opportunity to affect the content of CME about the products or services of that commercial interest</a:t>
            </a:r>
            <a:r>
              <a:rPr lang="en-US" sz="2800" dirty="0" smtClean="0"/>
              <a:t>. </a:t>
            </a:r>
            <a:endParaRPr lang="en-US" sz="2400" dirty="0"/>
          </a:p>
          <a:p>
            <a:endParaRPr lang="en-US" sz="2000" dirty="0"/>
          </a:p>
        </p:txBody>
      </p:sp>
    </p:spTree>
    <p:extLst>
      <p:ext uri="{BB962C8B-B14F-4D97-AF65-F5344CB8AC3E}">
        <p14:creationId xmlns:p14="http://schemas.microsoft.com/office/powerpoint/2010/main" val="2198067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6586"/>
            <a:ext cx="8578645" cy="939546"/>
          </a:xfrm>
        </p:spPr>
        <p:txBody>
          <a:bodyPr>
            <a:normAutofit/>
          </a:bodyPr>
          <a:lstStyle/>
          <a:p>
            <a:r>
              <a:rPr lang="en-US" dirty="0"/>
              <a:t>What is </a:t>
            </a:r>
            <a:r>
              <a:rPr lang="en-US" dirty="0" smtClean="0"/>
              <a:t>ineligible company</a:t>
            </a:r>
            <a:endParaRPr lang="en-US" dirty="0"/>
          </a:p>
        </p:txBody>
      </p:sp>
      <p:sp>
        <p:nvSpPr>
          <p:cNvPr id="3" name="Content Placeholder 2"/>
          <p:cNvSpPr>
            <a:spLocks noGrp="1"/>
          </p:cNvSpPr>
          <p:nvPr>
            <p:ph idx="1"/>
          </p:nvPr>
        </p:nvSpPr>
        <p:spPr/>
        <p:txBody>
          <a:bodyPr>
            <a:normAutofit/>
          </a:bodyPr>
          <a:lstStyle/>
          <a:p>
            <a:pPr marL="118872" indent="0">
              <a:buNone/>
            </a:pPr>
            <a:r>
              <a:rPr lang="en-US" b="1" dirty="0"/>
              <a:t>ACCME </a:t>
            </a:r>
            <a:r>
              <a:rPr lang="en-US" dirty="0"/>
              <a:t>defines a </a:t>
            </a:r>
            <a:r>
              <a:rPr lang="en-US" b="1" dirty="0"/>
              <a:t>commercial interest</a:t>
            </a:r>
            <a:r>
              <a:rPr lang="en-US" dirty="0"/>
              <a:t> as any entity producing, marketing, re-selling, or distributing healthcare goods or services consumed by, or used on, patients.</a:t>
            </a:r>
          </a:p>
          <a:p>
            <a:pPr marL="118872" indent="0">
              <a:buNone/>
            </a:pPr>
            <a:endParaRPr lang="en-US" sz="2000" dirty="0" smtClean="0"/>
          </a:p>
          <a:p>
            <a:endParaRPr lang="en-US" sz="2000" dirty="0"/>
          </a:p>
          <a:p>
            <a:endParaRPr lang="en-US" sz="2000" dirty="0"/>
          </a:p>
        </p:txBody>
      </p:sp>
    </p:spTree>
    <p:extLst>
      <p:ext uri="{BB962C8B-B14F-4D97-AF65-F5344CB8AC3E}">
        <p14:creationId xmlns:p14="http://schemas.microsoft.com/office/powerpoint/2010/main" val="97969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539316" cy="939546"/>
          </a:xfrm>
        </p:spPr>
        <p:txBody>
          <a:bodyPr>
            <a:normAutofit/>
          </a:bodyPr>
          <a:lstStyle/>
          <a:p>
            <a:pPr lvl="0"/>
            <a:r>
              <a:rPr lang="en-US" dirty="0" smtClean="0"/>
              <a:t>Why is this important </a:t>
            </a:r>
            <a:r>
              <a:rPr lang="en-US" dirty="0"/>
              <a:t>to </a:t>
            </a:r>
            <a:r>
              <a:rPr lang="en-US" dirty="0" smtClean="0"/>
              <a:t>ACCME? </a:t>
            </a:r>
            <a:endParaRPr lang="en-US" dirty="0"/>
          </a:p>
        </p:txBody>
      </p:sp>
      <p:sp>
        <p:nvSpPr>
          <p:cNvPr id="3" name="Content Placeholder 2"/>
          <p:cNvSpPr>
            <a:spLocks noGrp="1"/>
          </p:cNvSpPr>
          <p:nvPr>
            <p:ph idx="1"/>
          </p:nvPr>
        </p:nvSpPr>
        <p:spPr>
          <a:xfrm>
            <a:off x="457200" y="1171836"/>
            <a:ext cx="8229600" cy="3469207"/>
          </a:xfrm>
        </p:spPr>
        <p:txBody>
          <a:bodyPr>
            <a:normAutofit lnSpcReduction="10000"/>
          </a:bodyPr>
          <a:lstStyle/>
          <a:p>
            <a:pPr marL="118872" indent="0">
              <a:buNone/>
            </a:pPr>
            <a:r>
              <a:rPr lang="en-US" dirty="0"/>
              <a:t>“There is a risk that physicians will allow favorable drug messages learned in an educational context to change their clinical practices to favor use of those drugs, without critically appraising the evidence or fully assessing information from other sources.”</a:t>
            </a:r>
            <a:endParaRPr lang="en-US" sz="2500" dirty="0" smtClean="0"/>
          </a:p>
        </p:txBody>
      </p:sp>
      <p:sp>
        <p:nvSpPr>
          <p:cNvPr id="4" name="TextBox 3"/>
          <p:cNvSpPr txBox="1"/>
          <p:nvPr/>
        </p:nvSpPr>
        <p:spPr>
          <a:xfrm>
            <a:off x="5584723" y="4246603"/>
            <a:ext cx="3191899" cy="369332"/>
          </a:xfrm>
          <a:prstGeom prst="rect">
            <a:avLst/>
          </a:prstGeom>
          <a:noFill/>
        </p:spPr>
        <p:txBody>
          <a:bodyPr wrap="none" rtlCol="0">
            <a:spAutoFit/>
          </a:bodyPr>
          <a:lstStyle/>
          <a:p>
            <a:r>
              <a:rPr lang="en-US" dirty="0"/>
              <a:t>2007 Senate Finance </a:t>
            </a:r>
            <a:r>
              <a:rPr lang="en-US" dirty="0" smtClean="0"/>
              <a:t>Committee</a:t>
            </a:r>
            <a:endParaRPr lang="en-US" dirty="0"/>
          </a:p>
        </p:txBody>
      </p:sp>
    </p:spTree>
    <p:extLst>
      <p:ext uri="{BB962C8B-B14F-4D97-AF65-F5344CB8AC3E}">
        <p14:creationId xmlns:p14="http://schemas.microsoft.com/office/powerpoint/2010/main" val="2607874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539316" cy="939546"/>
          </a:xfrm>
        </p:spPr>
        <p:txBody>
          <a:bodyPr>
            <a:normAutofit fontScale="90000"/>
          </a:bodyPr>
          <a:lstStyle/>
          <a:p>
            <a:pPr lvl="0"/>
            <a:r>
              <a:rPr lang="en-US" dirty="0" smtClean="0"/>
              <a:t>Why do we collect this information?</a:t>
            </a:r>
            <a:endParaRPr lang="en-US" dirty="0"/>
          </a:p>
        </p:txBody>
      </p:sp>
      <p:sp>
        <p:nvSpPr>
          <p:cNvPr id="3" name="Content Placeholder 2"/>
          <p:cNvSpPr>
            <a:spLocks noGrp="1"/>
          </p:cNvSpPr>
          <p:nvPr>
            <p:ph idx="1"/>
          </p:nvPr>
        </p:nvSpPr>
        <p:spPr>
          <a:xfrm>
            <a:off x="457200" y="1192057"/>
            <a:ext cx="8229600" cy="3469207"/>
          </a:xfrm>
        </p:spPr>
        <p:txBody>
          <a:bodyPr>
            <a:normAutofit/>
          </a:bodyPr>
          <a:lstStyle/>
          <a:p>
            <a:pPr marL="118872" indent="0">
              <a:buNone/>
            </a:pPr>
            <a:r>
              <a:rPr lang="en-US" dirty="0"/>
              <a:t>The ACCME is committed to ensuring that accredited continuing </a:t>
            </a:r>
            <a:r>
              <a:rPr lang="en-US" dirty="0" smtClean="0"/>
              <a:t>education: </a:t>
            </a:r>
          </a:p>
          <a:p>
            <a:pPr marL="633222" indent="-514350">
              <a:buAutoNum type="arabicParenBoth"/>
            </a:pPr>
            <a:r>
              <a:rPr lang="en-US" sz="3000" dirty="0" smtClean="0"/>
              <a:t>presents </a:t>
            </a:r>
            <a:r>
              <a:rPr lang="en-US" sz="3000" dirty="0"/>
              <a:t>learners with only accurate, balanced, scientifically justified </a:t>
            </a:r>
            <a:r>
              <a:rPr lang="en-US" sz="3000" dirty="0" smtClean="0"/>
              <a:t>recommendations </a:t>
            </a:r>
          </a:p>
          <a:p>
            <a:pPr marL="633222" indent="-514350">
              <a:buAutoNum type="arabicParenBoth"/>
            </a:pPr>
            <a:r>
              <a:rPr lang="en-US" sz="3000" dirty="0" smtClean="0"/>
              <a:t>protects </a:t>
            </a:r>
            <a:r>
              <a:rPr lang="en-US" sz="3000" dirty="0"/>
              <a:t>learners from promotion, marketing, and commercial bias.</a:t>
            </a:r>
            <a:endParaRPr lang="en-US" sz="3000" dirty="0" smtClean="0"/>
          </a:p>
        </p:txBody>
      </p:sp>
    </p:spTree>
    <p:extLst>
      <p:ext uri="{BB962C8B-B14F-4D97-AF65-F5344CB8AC3E}">
        <p14:creationId xmlns:p14="http://schemas.microsoft.com/office/powerpoint/2010/main" val="3952160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536724"/>
            <a:ext cx="4038600" cy="1897625"/>
          </a:xfrm>
        </p:spPr>
        <p:txBody>
          <a:bodyPr/>
          <a:lstStyle/>
          <a:p>
            <a:r>
              <a:rPr lang="en-US" dirty="0" smtClean="0"/>
              <a:t>Planners</a:t>
            </a:r>
          </a:p>
          <a:p>
            <a:r>
              <a:rPr lang="en-US" dirty="0" smtClean="0"/>
              <a:t>Committee Members</a:t>
            </a:r>
          </a:p>
          <a:p>
            <a:r>
              <a:rPr lang="en-US" dirty="0" smtClean="0"/>
              <a:t>Speakers</a:t>
            </a:r>
          </a:p>
          <a:p>
            <a:r>
              <a:rPr lang="en-US" dirty="0" smtClean="0"/>
              <a:t>Moderators</a:t>
            </a:r>
          </a:p>
          <a:p>
            <a:endParaRPr lang="en-US" dirty="0" smtClean="0"/>
          </a:p>
        </p:txBody>
      </p:sp>
      <p:sp>
        <p:nvSpPr>
          <p:cNvPr id="4" name="Content Placeholder 3"/>
          <p:cNvSpPr>
            <a:spLocks noGrp="1"/>
          </p:cNvSpPr>
          <p:nvPr>
            <p:ph sz="half" idx="2"/>
          </p:nvPr>
        </p:nvSpPr>
        <p:spPr>
          <a:xfrm>
            <a:off x="4648200" y="2536724"/>
            <a:ext cx="4038600" cy="1897625"/>
          </a:xfrm>
        </p:spPr>
        <p:txBody>
          <a:bodyPr/>
          <a:lstStyle/>
          <a:p>
            <a:r>
              <a:rPr lang="en-US" dirty="0" smtClean="0"/>
              <a:t>Discussants</a:t>
            </a:r>
          </a:p>
          <a:p>
            <a:r>
              <a:rPr lang="en-US" dirty="0" smtClean="0"/>
              <a:t>Facilitators</a:t>
            </a:r>
          </a:p>
          <a:p>
            <a:r>
              <a:rPr lang="en-US" dirty="0" smtClean="0"/>
              <a:t>Poster Presenters</a:t>
            </a:r>
          </a:p>
          <a:p>
            <a:r>
              <a:rPr lang="en-US" dirty="0" smtClean="0"/>
              <a:t>CME Reviewers</a:t>
            </a:r>
            <a:endParaRPr lang="en-US" dirty="0"/>
          </a:p>
        </p:txBody>
      </p:sp>
      <p:sp>
        <p:nvSpPr>
          <p:cNvPr id="5" name="Title 1"/>
          <p:cNvSpPr>
            <a:spLocks noGrp="1"/>
          </p:cNvSpPr>
          <p:nvPr>
            <p:ph type="title"/>
          </p:nvPr>
        </p:nvSpPr>
        <p:spPr>
          <a:xfrm>
            <a:off x="457200" y="67426"/>
            <a:ext cx="8229600" cy="939546"/>
          </a:xfrm>
        </p:spPr>
        <p:txBody>
          <a:bodyPr>
            <a:normAutofit fontScale="90000"/>
          </a:bodyPr>
          <a:lstStyle/>
          <a:p>
            <a:pPr lvl="0"/>
            <a:r>
              <a:rPr lang="en-US" dirty="0"/>
              <a:t>Who needs to complete a </a:t>
            </a:r>
            <a:r>
              <a:rPr lang="en-US" dirty="0" smtClean="0"/>
              <a:t>Disclosure </a:t>
            </a:r>
            <a:r>
              <a:rPr lang="en-US" dirty="0"/>
              <a:t>F</a:t>
            </a:r>
            <a:r>
              <a:rPr lang="en-US" dirty="0" smtClean="0"/>
              <a:t>orm</a:t>
            </a:r>
            <a:r>
              <a:rPr lang="en-US" dirty="0"/>
              <a:t>?  </a:t>
            </a:r>
          </a:p>
        </p:txBody>
      </p:sp>
      <p:sp>
        <p:nvSpPr>
          <p:cNvPr id="6" name="Content Placeholder 2"/>
          <p:cNvSpPr txBox="1">
            <a:spLocks/>
          </p:cNvSpPr>
          <p:nvPr/>
        </p:nvSpPr>
        <p:spPr>
          <a:xfrm>
            <a:off x="457200" y="1351071"/>
            <a:ext cx="8229600" cy="1116838"/>
          </a:xfrm>
          <a:prstGeom prst="rect">
            <a:avLst/>
          </a:prstGeom>
        </p:spPr>
        <p:txBody>
          <a:bodyPr vert="horz" lIns="91440" tIns="91440" rtlCol="0">
            <a:normAutofit/>
          </a:bodyPr>
          <a:lstStyle>
            <a:lvl1pPr marL="438912" indent="-320040" algn="l" rtl="0" eaLnBrk="1" latinLnBrk="0" hangingPunct="1">
              <a:spcBef>
                <a:spcPts val="0"/>
              </a:spcBef>
              <a:buClr>
                <a:schemeClr val="accent1"/>
              </a:buClr>
              <a:buSzPct val="80000"/>
              <a:buFont typeface="Wingdings 2"/>
              <a:buChar char=""/>
              <a:defRPr kumimoji="0" sz="28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4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0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18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1800" kern="1200" spc="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18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smtClean="0"/>
              <a:t>Anyone who is in control of the content of an ACCME accredited activity.</a:t>
            </a:r>
          </a:p>
        </p:txBody>
      </p:sp>
    </p:spTree>
    <p:extLst>
      <p:ext uri="{BB962C8B-B14F-4D97-AF65-F5344CB8AC3E}">
        <p14:creationId xmlns:p14="http://schemas.microsoft.com/office/powerpoint/2010/main" val="603417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42219" y="2349910"/>
            <a:ext cx="4500715" cy="2448404"/>
          </a:xfrm>
        </p:spPr>
        <p:txBody>
          <a:bodyPr>
            <a:normAutofit fontScale="92500" lnSpcReduction="20000"/>
          </a:bodyPr>
          <a:lstStyle/>
          <a:p>
            <a:r>
              <a:rPr lang="en-US" sz="2400" dirty="0"/>
              <a:t>Researcher</a:t>
            </a:r>
          </a:p>
          <a:p>
            <a:r>
              <a:rPr lang="en-US" sz="2400" dirty="0" smtClean="0"/>
              <a:t>Consultant or Advisor</a:t>
            </a:r>
            <a:endParaRPr lang="en-US" sz="2400" dirty="0"/>
          </a:p>
          <a:p>
            <a:r>
              <a:rPr lang="en-US" sz="2400" dirty="0" smtClean="0"/>
              <a:t>Speaker</a:t>
            </a:r>
            <a:endParaRPr lang="en-US" sz="2400" dirty="0"/>
          </a:p>
          <a:p>
            <a:r>
              <a:rPr lang="en-US" sz="2400" dirty="0"/>
              <a:t>Independent </a:t>
            </a:r>
            <a:r>
              <a:rPr lang="en-US" sz="2400" dirty="0" smtClean="0"/>
              <a:t>Contractor</a:t>
            </a:r>
          </a:p>
          <a:p>
            <a:r>
              <a:rPr lang="en-US" sz="2400" dirty="0"/>
              <a:t>Royalties or Patent Beneficiary</a:t>
            </a:r>
          </a:p>
          <a:p>
            <a:r>
              <a:rPr lang="en-US" sz="2400" dirty="0"/>
              <a:t>Executive </a:t>
            </a:r>
            <a:r>
              <a:rPr lang="en-US" sz="2400" dirty="0" smtClean="0"/>
              <a:t>Role</a:t>
            </a:r>
          </a:p>
          <a:p>
            <a:r>
              <a:rPr lang="en-US" sz="2400" dirty="0"/>
              <a:t>Individual Stocks </a:t>
            </a:r>
            <a:r>
              <a:rPr lang="en-US" sz="2400" dirty="0" smtClean="0"/>
              <a:t>&amp; Stock Options</a:t>
            </a:r>
            <a:endParaRPr lang="en-US" sz="2400" dirty="0"/>
          </a:p>
          <a:p>
            <a:endParaRPr lang="en-US" sz="2400" dirty="0"/>
          </a:p>
        </p:txBody>
      </p:sp>
      <p:sp>
        <p:nvSpPr>
          <p:cNvPr id="4" name="Content Placeholder 3"/>
          <p:cNvSpPr>
            <a:spLocks noGrp="1"/>
          </p:cNvSpPr>
          <p:nvPr>
            <p:ph sz="half" idx="2"/>
          </p:nvPr>
        </p:nvSpPr>
        <p:spPr>
          <a:xfrm>
            <a:off x="5542934" y="2349910"/>
            <a:ext cx="3237271" cy="2448404"/>
          </a:xfrm>
        </p:spPr>
        <p:txBody>
          <a:bodyPr>
            <a:normAutofit fontScale="92500" lnSpcReduction="20000"/>
          </a:bodyPr>
          <a:lstStyle/>
          <a:p>
            <a:pPr marL="118872" indent="0">
              <a:buNone/>
            </a:pPr>
            <a:r>
              <a:rPr lang="en-US" sz="2400" dirty="0" smtClean="0"/>
              <a:t>Based on the activity, these two roles will most likely need to be recused (dismissed): </a:t>
            </a:r>
          </a:p>
          <a:p>
            <a:pPr marL="118872" indent="0">
              <a:buNone/>
            </a:pPr>
            <a:endParaRPr lang="en-US" sz="2400" dirty="0" smtClean="0"/>
          </a:p>
          <a:p>
            <a:r>
              <a:rPr lang="en-US" sz="2400" dirty="0" smtClean="0"/>
              <a:t>Employee</a:t>
            </a:r>
          </a:p>
          <a:p>
            <a:r>
              <a:rPr lang="en-US" sz="2400" dirty="0" smtClean="0"/>
              <a:t>Ownership </a:t>
            </a:r>
            <a:r>
              <a:rPr lang="en-US" sz="2400" dirty="0"/>
              <a:t>Interest</a:t>
            </a:r>
          </a:p>
          <a:p>
            <a:endParaRPr lang="en-US" dirty="0"/>
          </a:p>
        </p:txBody>
      </p:sp>
      <p:sp>
        <p:nvSpPr>
          <p:cNvPr id="5" name="Title 1"/>
          <p:cNvSpPr>
            <a:spLocks noGrp="1"/>
          </p:cNvSpPr>
          <p:nvPr>
            <p:ph type="title"/>
          </p:nvPr>
        </p:nvSpPr>
        <p:spPr>
          <a:xfrm>
            <a:off x="457200" y="116586"/>
            <a:ext cx="8529484" cy="939546"/>
          </a:xfrm>
        </p:spPr>
        <p:txBody>
          <a:bodyPr>
            <a:normAutofit fontScale="90000"/>
          </a:bodyPr>
          <a:lstStyle/>
          <a:p>
            <a:pPr lvl="0"/>
            <a:r>
              <a:rPr lang="en-US" dirty="0"/>
              <a:t>What information must </a:t>
            </a:r>
            <a:r>
              <a:rPr lang="en-US" dirty="0" smtClean="0"/>
              <a:t>they disclose</a:t>
            </a:r>
            <a:r>
              <a:rPr lang="en-US" dirty="0"/>
              <a:t>?</a:t>
            </a:r>
          </a:p>
        </p:txBody>
      </p:sp>
      <p:sp>
        <p:nvSpPr>
          <p:cNvPr id="6" name="TextBox 5"/>
          <p:cNvSpPr txBox="1"/>
          <p:nvPr/>
        </p:nvSpPr>
        <p:spPr>
          <a:xfrm>
            <a:off x="457201" y="1193997"/>
            <a:ext cx="8229600" cy="1200329"/>
          </a:xfrm>
          <a:prstGeom prst="rect">
            <a:avLst/>
          </a:prstGeom>
          <a:noFill/>
        </p:spPr>
        <p:txBody>
          <a:bodyPr wrap="square" rtlCol="0">
            <a:spAutoFit/>
          </a:bodyPr>
          <a:lstStyle/>
          <a:p>
            <a:pPr marL="457200" indent="-457200">
              <a:buAutoNum type="arabicPeriod"/>
            </a:pPr>
            <a:r>
              <a:rPr lang="en-US" sz="2400" dirty="0" smtClean="0">
                <a:solidFill>
                  <a:schemeClr val="tx2"/>
                </a:solidFill>
                <a:latin typeface="+mj-lt"/>
              </a:rPr>
              <a:t>The </a:t>
            </a:r>
            <a:r>
              <a:rPr lang="en-US" sz="2400" dirty="0">
                <a:solidFill>
                  <a:schemeClr val="tx2"/>
                </a:solidFill>
                <a:latin typeface="+mj-lt"/>
              </a:rPr>
              <a:t>name of the ineligible company with which the person has a financial relationship</a:t>
            </a:r>
            <a:r>
              <a:rPr lang="en-US" sz="2400" dirty="0" smtClean="0">
                <a:solidFill>
                  <a:schemeClr val="tx2"/>
                </a:solidFill>
                <a:latin typeface="+mj-lt"/>
              </a:rPr>
              <a:t>.</a:t>
            </a:r>
          </a:p>
          <a:p>
            <a:pPr marL="457200" indent="-457200">
              <a:buAutoNum type="arabicPeriod"/>
            </a:pPr>
            <a:r>
              <a:rPr lang="en-US" sz="2400" dirty="0" smtClean="0">
                <a:solidFill>
                  <a:schemeClr val="tx2"/>
                </a:solidFill>
                <a:latin typeface="+mj-lt"/>
              </a:rPr>
              <a:t>The role of the financial relationship:</a:t>
            </a:r>
            <a:endParaRPr lang="en-US" sz="2400" dirty="0">
              <a:solidFill>
                <a:schemeClr val="tx2"/>
              </a:solidFill>
              <a:latin typeface="+mj-lt"/>
            </a:endParaRPr>
          </a:p>
        </p:txBody>
      </p:sp>
    </p:spTree>
    <p:extLst>
      <p:ext uri="{BB962C8B-B14F-4D97-AF65-F5344CB8AC3E}">
        <p14:creationId xmlns:p14="http://schemas.microsoft.com/office/powerpoint/2010/main" val="522233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258"/>
            <a:ext cx="8539316" cy="939546"/>
          </a:xfrm>
        </p:spPr>
        <p:txBody>
          <a:bodyPr>
            <a:normAutofit fontScale="90000"/>
          </a:bodyPr>
          <a:lstStyle/>
          <a:p>
            <a:pPr lvl="0"/>
            <a:r>
              <a:rPr lang="en-US" dirty="0" smtClean="0"/>
              <a:t>My speaker has a possible COI, what now? </a:t>
            </a:r>
            <a:endParaRPr lang="en-US" dirty="0"/>
          </a:p>
        </p:txBody>
      </p:sp>
      <p:sp>
        <p:nvSpPr>
          <p:cNvPr id="3" name="Content Placeholder 2"/>
          <p:cNvSpPr>
            <a:spLocks noGrp="1"/>
          </p:cNvSpPr>
          <p:nvPr>
            <p:ph idx="1"/>
          </p:nvPr>
        </p:nvSpPr>
        <p:spPr>
          <a:xfrm>
            <a:off x="457200" y="1331395"/>
            <a:ext cx="8229600" cy="3329096"/>
          </a:xfrm>
        </p:spPr>
        <p:txBody>
          <a:bodyPr>
            <a:normAutofit/>
          </a:bodyPr>
          <a:lstStyle/>
          <a:p>
            <a:pPr marL="118872" indent="0">
              <a:buNone/>
            </a:pPr>
            <a:r>
              <a:rPr lang="en-US" dirty="0" smtClean="0"/>
              <a:t>Both CPL Staff and the Coordinator are automatically notified when a speaker indicates on their Disclosure Form: </a:t>
            </a:r>
          </a:p>
          <a:p>
            <a:pPr marL="118872" indent="0">
              <a:buNone/>
            </a:pPr>
            <a:endParaRPr lang="en-US" dirty="0" smtClean="0"/>
          </a:p>
          <a:p>
            <a:r>
              <a:rPr lang="en-US" sz="2500" dirty="0"/>
              <a:t>In the past 24 months, I have had financial relationships with ineligible companies.</a:t>
            </a:r>
            <a:endParaRPr lang="en-US" sz="2500" dirty="0" smtClean="0"/>
          </a:p>
        </p:txBody>
      </p:sp>
    </p:spTree>
    <p:extLst>
      <p:ext uri="{BB962C8B-B14F-4D97-AF65-F5344CB8AC3E}">
        <p14:creationId xmlns:p14="http://schemas.microsoft.com/office/powerpoint/2010/main" val="1985208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M Power Point Template">
  <a:themeElements>
    <a:clrScheme name="UNM Palette">
      <a:dk1>
        <a:srgbClr val="AA0530"/>
      </a:dk1>
      <a:lt1>
        <a:srgbClr val="FFFFFF"/>
      </a:lt1>
      <a:dk2>
        <a:srgbClr val="505150"/>
      </a:dk2>
      <a:lt2>
        <a:srgbClr val="999A98"/>
      </a:lt2>
      <a:accent1>
        <a:srgbClr val="AA0530"/>
      </a:accent1>
      <a:accent2>
        <a:srgbClr val="505150"/>
      </a:accent2>
      <a:accent3>
        <a:srgbClr val="E47623"/>
      </a:accent3>
      <a:accent4>
        <a:srgbClr val="EFA33C"/>
      </a:accent4>
      <a:accent5>
        <a:srgbClr val="530058"/>
      </a:accent5>
      <a:accent6>
        <a:srgbClr val="92B600"/>
      </a:accent6>
      <a:hlink>
        <a:srgbClr val="007384"/>
      </a:hlink>
      <a:folHlink>
        <a:srgbClr val="7C86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CAC Presentor Template" id="{68E4AB48-7BA7-8845-A71A-D06647240A67}" vid="{B8C9A811-BC50-1849-BCE1-00409D5C1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UNM Brand Template 3</Template>
  <TotalTime>544</TotalTime>
  <Words>1252</Words>
  <Application>Microsoft Office PowerPoint</Application>
  <PresentationFormat>On-screen Show (16:9)</PresentationFormat>
  <Paragraphs>119</Paragraphs>
  <Slides>20</Slides>
  <Notes>3</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Calibri</vt:lpstr>
      <vt:lpstr>Times New Roman</vt:lpstr>
      <vt:lpstr>Wingdings</vt:lpstr>
      <vt:lpstr>Wingdings 2</vt:lpstr>
      <vt:lpstr>Wingdings 3</vt:lpstr>
      <vt:lpstr>UNM Power Point Template</vt:lpstr>
      <vt:lpstr>Coordinator Course</vt:lpstr>
      <vt:lpstr>This session will cover:</vt:lpstr>
      <vt:lpstr>What does Conflict of Interest (COI) mean?</vt:lpstr>
      <vt:lpstr>What is ineligible company</vt:lpstr>
      <vt:lpstr>Why is this important to ACCME? </vt:lpstr>
      <vt:lpstr>Why do we collect this information?</vt:lpstr>
      <vt:lpstr>Who needs to complete a Disclosure Form?  </vt:lpstr>
      <vt:lpstr>What information must they disclose?</vt:lpstr>
      <vt:lpstr>My speaker has a possible COI, what now? </vt:lpstr>
      <vt:lpstr>Next Steps, 14-Days prior to the activity</vt:lpstr>
      <vt:lpstr>Next Steps, 7-Days prior to the activity</vt:lpstr>
      <vt:lpstr>Next Steps, Day of the activity</vt:lpstr>
      <vt:lpstr>Flowchart for Resolving COI’s</vt:lpstr>
      <vt:lpstr>What happens if the disclosure is not received prior to activity?</vt:lpstr>
      <vt:lpstr>UNM CPL’s Two Week Policy</vt:lpstr>
      <vt:lpstr>Disclosure Statement on Announcement if no COI</vt:lpstr>
      <vt:lpstr>Disclosure Statement on Announcement if speaker has a COI</vt:lpstr>
      <vt:lpstr>CME Reviewers</vt:lpstr>
      <vt:lpstr>A Typical Disclosure Statement on Announcement</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Ethan Gregory Rule</dc:creator>
  <cp:lastModifiedBy>Kathy L Breckenridge</cp:lastModifiedBy>
  <cp:revision>79</cp:revision>
  <cp:lastPrinted>2016-02-15T22:48:54Z</cp:lastPrinted>
  <dcterms:created xsi:type="dcterms:W3CDTF">2017-06-20T14:33:50Z</dcterms:created>
  <dcterms:modified xsi:type="dcterms:W3CDTF">2021-08-16T21:10:08Z</dcterms:modified>
</cp:coreProperties>
</file>