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7" r:id="rId6"/>
    <p:sldId id="266" r:id="rId7"/>
    <p:sldId id="273" r:id="rId8"/>
    <p:sldId id="278" r:id="rId9"/>
    <p:sldId id="262" r:id="rId10"/>
    <p:sldId id="260" r:id="rId11"/>
    <p:sldId id="279" r:id="rId12"/>
    <p:sldId id="261" r:id="rId13"/>
    <p:sldId id="275" r:id="rId14"/>
    <p:sldId id="270" r:id="rId15"/>
    <p:sldId id="271" r:id="rId16"/>
    <p:sldId id="277" r:id="rId17"/>
    <p:sldId id="263" r:id="rId18"/>
    <p:sldId id="265" r:id="rId1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667" autoAdjust="0"/>
  </p:normalViewPr>
  <p:slideViewPr>
    <p:cSldViewPr>
      <p:cViewPr varScale="1">
        <p:scale>
          <a:sx n="52" d="100"/>
          <a:sy n="52" d="100"/>
        </p:scale>
        <p:origin x="-177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E8F248F5-0D57-4648-8FA8-FB9DFB665F40}" type="datetimeFigureOut">
              <a:rPr lang="en-US" smtClean="0"/>
              <a:t>2/15/2013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B34985FD-412D-496A-8A99-6386BA1AE436}" type="slidenum">
              <a:rPr lang="en-US" smtClean="0"/>
              <a:t>‹#›</a:t>
            </a:fld>
            <a:endParaRPr lang="en-US"/>
          </a:p>
        </p:txBody>
      </p:sp>
    </p:spTree>
    <p:extLst>
      <p:ext uri="{BB962C8B-B14F-4D97-AF65-F5344CB8AC3E}">
        <p14:creationId xmlns:p14="http://schemas.microsoft.com/office/powerpoint/2010/main" val="98600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Documents include DPIs, Purchase requisitions, Journal Vouchers, and </a:t>
            </a:r>
            <a:r>
              <a:rPr lang="en-US" dirty="0" err="1" smtClean="0"/>
              <a:t>PCard</a:t>
            </a:r>
            <a:r>
              <a:rPr lang="en-US" dirty="0" smtClean="0"/>
              <a:t> allocation of charges.</a:t>
            </a:r>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2</a:t>
            </a:fld>
            <a:endParaRPr lang="en-US"/>
          </a:p>
        </p:txBody>
      </p:sp>
    </p:spTree>
    <p:extLst>
      <p:ext uri="{BB962C8B-B14F-4D97-AF65-F5344CB8AC3E}">
        <p14:creationId xmlns:p14="http://schemas.microsoft.com/office/powerpoint/2010/main" val="1095991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z="1400" dirty="0"/>
              <a:t>The University is required to separately track  “F&amp;A Excludable” expenses for accounting purposes.  Facilities and Administrative expenses are those expenses that, </a:t>
            </a:r>
            <a:r>
              <a:rPr lang="en-US" sz="1400" b="1" dirty="0"/>
              <a:t>while allowed by UNM Policy, are not allowed as an expense when UNM calculates Federal F&amp;A rates every 4 years</a:t>
            </a:r>
            <a:r>
              <a:rPr lang="en-US" sz="1400" dirty="0"/>
              <a:t>.  UNM must segregate these expenses so they can be removed from the F&amp;A calculations when this rate is calculated.  </a:t>
            </a:r>
          </a:p>
          <a:p>
            <a:pPr eaLnBrk="1" hangingPunct="1">
              <a:spcBef>
                <a:spcPct val="0"/>
              </a:spcBef>
            </a:pPr>
            <a:r>
              <a:rPr lang="en-US" sz="1400" dirty="0"/>
              <a:t> </a:t>
            </a:r>
          </a:p>
          <a:p>
            <a:pPr eaLnBrk="1" hangingPunct="1">
              <a:spcBef>
                <a:spcPct val="0"/>
              </a:spcBef>
            </a:pPr>
            <a:r>
              <a:rPr lang="en-US" sz="1400" dirty="0"/>
              <a:t>F&amp;A Excludable expenses are in your F&amp;A calculation, and you will pay F&amp;A on these expenses.</a:t>
            </a:r>
          </a:p>
          <a:p>
            <a:pPr eaLnBrk="1" hangingPunct="1">
              <a:spcBef>
                <a:spcPct val="0"/>
              </a:spcBef>
            </a:pPr>
            <a:r>
              <a:rPr lang="en-US" sz="1400" dirty="0"/>
              <a:t> </a:t>
            </a:r>
            <a:endParaRPr lang="en-US" sz="1400" dirty="0" smtClean="0"/>
          </a:p>
          <a:p>
            <a:pPr eaLnBrk="1" hangingPunct="1">
              <a:spcBef>
                <a:spcPct val="0"/>
              </a:spcBef>
            </a:pPr>
            <a:r>
              <a:rPr lang="en-US" sz="1400" dirty="0" smtClean="0"/>
              <a:t>Examples:</a:t>
            </a:r>
            <a:endParaRPr lang="en-US" sz="1400" dirty="0"/>
          </a:p>
          <a:p>
            <a:pPr eaLnBrk="1" hangingPunct="1">
              <a:spcBef>
                <a:spcPct val="0"/>
              </a:spcBef>
            </a:pPr>
            <a:r>
              <a:rPr lang="en-US" sz="1400" dirty="0"/>
              <a:t> Expenditures that are allowable by UNM Policy but are solely a promotional are F&amp;A Excludable. [See Federal Circular A-21 for a more detailed explanation]  If you are unsure whether an item is F&amp;A Excludable, call your accountant or fiscal monitor and ask.  </a:t>
            </a:r>
          </a:p>
          <a:p>
            <a:pPr eaLnBrk="1" hangingPunct="1">
              <a:spcBef>
                <a:spcPct val="0"/>
              </a:spcBef>
            </a:pPr>
            <a:endParaRPr lang="en-US" sz="1400" dirty="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407" eaLnBrk="0" hangingPunct="0">
              <a:defRPr>
                <a:solidFill>
                  <a:schemeClr val="tx1"/>
                </a:solidFill>
                <a:latin typeface="Arial" charset="0"/>
                <a:cs typeface="Arial" charset="0"/>
              </a:defRPr>
            </a:lvl1pPr>
            <a:lvl2pPr marL="739732" indent="-284512" defTabSz="929407" eaLnBrk="0" hangingPunct="0">
              <a:defRPr>
                <a:solidFill>
                  <a:schemeClr val="tx1"/>
                </a:solidFill>
                <a:latin typeface="Arial" charset="0"/>
                <a:cs typeface="Arial" charset="0"/>
              </a:defRPr>
            </a:lvl2pPr>
            <a:lvl3pPr marL="1138050" indent="-227610" defTabSz="929407" eaLnBrk="0" hangingPunct="0">
              <a:defRPr>
                <a:solidFill>
                  <a:schemeClr val="tx1"/>
                </a:solidFill>
                <a:latin typeface="Arial" charset="0"/>
                <a:cs typeface="Arial" charset="0"/>
              </a:defRPr>
            </a:lvl3pPr>
            <a:lvl4pPr marL="1593270" indent="-227610" defTabSz="929407" eaLnBrk="0" hangingPunct="0">
              <a:defRPr>
                <a:solidFill>
                  <a:schemeClr val="tx1"/>
                </a:solidFill>
                <a:latin typeface="Arial" charset="0"/>
                <a:cs typeface="Arial" charset="0"/>
              </a:defRPr>
            </a:lvl4pPr>
            <a:lvl5pPr marL="2048490" indent="-227610" defTabSz="929407" eaLnBrk="0" hangingPunct="0">
              <a:defRPr>
                <a:solidFill>
                  <a:schemeClr val="tx1"/>
                </a:solidFill>
                <a:latin typeface="Arial" charset="0"/>
                <a:cs typeface="Arial" charset="0"/>
              </a:defRPr>
            </a:lvl5pPr>
            <a:lvl6pPr marL="2503710" indent="-227610" defTabSz="929407" eaLnBrk="0" fontAlgn="base" hangingPunct="0">
              <a:spcBef>
                <a:spcPct val="0"/>
              </a:spcBef>
              <a:spcAft>
                <a:spcPct val="0"/>
              </a:spcAft>
              <a:defRPr>
                <a:solidFill>
                  <a:schemeClr val="tx1"/>
                </a:solidFill>
                <a:latin typeface="Arial" charset="0"/>
                <a:cs typeface="Arial" charset="0"/>
              </a:defRPr>
            </a:lvl6pPr>
            <a:lvl7pPr marL="2958929" indent="-227610" defTabSz="929407" eaLnBrk="0" fontAlgn="base" hangingPunct="0">
              <a:spcBef>
                <a:spcPct val="0"/>
              </a:spcBef>
              <a:spcAft>
                <a:spcPct val="0"/>
              </a:spcAft>
              <a:defRPr>
                <a:solidFill>
                  <a:schemeClr val="tx1"/>
                </a:solidFill>
                <a:latin typeface="Arial" charset="0"/>
                <a:cs typeface="Arial" charset="0"/>
              </a:defRPr>
            </a:lvl7pPr>
            <a:lvl8pPr marL="3414149" indent="-227610" defTabSz="929407" eaLnBrk="0" fontAlgn="base" hangingPunct="0">
              <a:spcBef>
                <a:spcPct val="0"/>
              </a:spcBef>
              <a:spcAft>
                <a:spcPct val="0"/>
              </a:spcAft>
              <a:defRPr>
                <a:solidFill>
                  <a:schemeClr val="tx1"/>
                </a:solidFill>
                <a:latin typeface="Arial" charset="0"/>
                <a:cs typeface="Arial" charset="0"/>
              </a:defRPr>
            </a:lvl8pPr>
            <a:lvl9pPr marL="3869369" indent="-227610" defTabSz="929407" eaLnBrk="0" fontAlgn="base" hangingPunct="0">
              <a:spcBef>
                <a:spcPct val="0"/>
              </a:spcBef>
              <a:spcAft>
                <a:spcPct val="0"/>
              </a:spcAft>
              <a:defRPr>
                <a:solidFill>
                  <a:schemeClr val="tx1"/>
                </a:solidFill>
                <a:latin typeface="Arial" charset="0"/>
                <a:cs typeface="Arial" charset="0"/>
              </a:defRPr>
            </a:lvl9pPr>
          </a:lstStyle>
          <a:p>
            <a:pPr eaLnBrk="1" hangingPunct="1"/>
            <a:fld id="{D1E25925-AB0C-4041-97B3-A885ED5FCFAA}" type="slidenum">
              <a:rPr lang="en-US" smtClean="0">
                <a:latin typeface="Calibri" pitchFamily="34" charset="0"/>
              </a:rPr>
              <a:pPr eaLnBrk="1" hangingPunct="1"/>
              <a:t>11</a:t>
            </a:fld>
            <a:endParaRPr 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200" dirty="0" smtClean="0"/>
              <a:t>“Allowable” is the first consideration.  If it is</a:t>
            </a:r>
            <a:r>
              <a:rPr lang="en-US" sz="1200" baseline="0" dirty="0" smtClean="0"/>
              <a:t> not allowable by UNM Policy, NO ACCOUNT CODE IS CORRECT.  Don’t purchase the item or service.</a:t>
            </a:r>
            <a:endParaRPr lang="en-US" sz="1200" dirty="0" smtClean="0"/>
          </a:p>
          <a:p>
            <a:pPr eaLnBrk="1" hangingPunct="1">
              <a:spcBef>
                <a:spcPct val="0"/>
              </a:spcBef>
            </a:pPr>
            <a:endParaRPr lang="en-US" sz="1200" dirty="0" smtClean="0"/>
          </a:p>
          <a:p>
            <a:pPr eaLnBrk="1" hangingPunct="1">
              <a:spcBef>
                <a:spcPct val="0"/>
              </a:spcBef>
            </a:pPr>
            <a:r>
              <a:rPr lang="en-US" sz="1200" dirty="0" smtClean="0"/>
              <a:t>F&amp;A Excludable</a:t>
            </a:r>
            <a:r>
              <a:rPr lang="en-US" sz="1200" baseline="0" dirty="0" smtClean="0"/>
              <a:t> </a:t>
            </a:r>
            <a:r>
              <a:rPr lang="en-US" sz="1200" dirty="0" smtClean="0"/>
              <a:t>Examples:</a:t>
            </a:r>
          </a:p>
          <a:p>
            <a:pPr eaLnBrk="1" hangingPunct="1">
              <a:spcBef>
                <a:spcPct val="0"/>
              </a:spcBef>
            </a:pPr>
            <a:r>
              <a:rPr lang="en-US" sz="1200" dirty="0" smtClean="0"/>
              <a:t> Expenditures that are allowable by UNM Policy but are solely a promotional are F&amp;A Excludable. [See Federal Circular A-21 for a more detailed explanation]  If you are unsure whether an item is F&amp;A Excludable, call your accountant or fiscal monitor and ask.  </a:t>
            </a:r>
          </a:p>
          <a:p>
            <a:pPr eaLnBrk="1" hangingPunct="1">
              <a:spcBef>
                <a:spcPct val="0"/>
              </a:spcBef>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12</a:t>
            </a:fld>
            <a:endParaRPr lang="en-US"/>
          </a:p>
        </p:txBody>
      </p:sp>
    </p:spTree>
    <p:extLst>
      <p:ext uri="{BB962C8B-B14F-4D97-AF65-F5344CB8AC3E}">
        <p14:creationId xmlns:p14="http://schemas.microsoft.com/office/powerpoint/2010/main" val="93867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1-allowable and excludable</a:t>
            </a:r>
          </a:p>
          <a:p>
            <a:r>
              <a:rPr lang="en-US" dirty="0" smtClean="0"/>
              <a:t>2-unallowable</a:t>
            </a:r>
          </a:p>
          <a:p>
            <a:r>
              <a:rPr lang="en-US" dirty="0" smtClean="0"/>
              <a:t>3-may</a:t>
            </a:r>
            <a:r>
              <a:rPr lang="en-US" baseline="0" dirty="0" smtClean="0"/>
              <a:t> be allowable.  Not excludable</a:t>
            </a:r>
          </a:p>
          <a:p>
            <a:r>
              <a:rPr lang="en-US" baseline="0" dirty="0" smtClean="0"/>
              <a:t>4-unallowable</a:t>
            </a:r>
          </a:p>
        </p:txBody>
      </p:sp>
      <p:sp>
        <p:nvSpPr>
          <p:cNvPr id="4" name="Slide Number Placeholder 3"/>
          <p:cNvSpPr>
            <a:spLocks noGrp="1"/>
          </p:cNvSpPr>
          <p:nvPr>
            <p:ph type="sldNum" sz="quarter" idx="10"/>
          </p:nvPr>
        </p:nvSpPr>
        <p:spPr/>
        <p:txBody>
          <a:bodyPr/>
          <a:lstStyle/>
          <a:p>
            <a:fld id="{B34985FD-412D-496A-8A99-6386BA1AE436}" type="slidenum">
              <a:rPr lang="en-US" smtClean="0"/>
              <a:t>13</a:t>
            </a:fld>
            <a:endParaRPr lang="en-US"/>
          </a:p>
        </p:txBody>
      </p:sp>
    </p:spTree>
    <p:extLst>
      <p:ext uri="{BB962C8B-B14F-4D97-AF65-F5344CB8AC3E}">
        <p14:creationId xmlns:p14="http://schemas.microsoft.com/office/powerpoint/2010/main" val="93867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5-may be allowable</a:t>
            </a:r>
          </a:p>
          <a:p>
            <a:r>
              <a:rPr lang="en-US" baseline="0" dirty="0" smtClean="0"/>
              <a:t>6-unallowable</a:t>
            </a:r>
          </a:p>
          <a:p>
            <a:r>
              <a:rPr lang="en-US" baseline="0" dirty="0" smtClean="0"/>
              <a:t>7-may be allowable.  Excludable</a:t>
            </a:r>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14</a:t>
            </a:fld>
            <a:endParaRPr lang="en-US"/>
          </a:p>
        </p:txBody>
      </p:sp>
    </p:spTree>
    <p:extLst>
      <p:ext uri="{BB962C8B-B14F-4D97-AF65-F5344CB8AC3E}">
        <p14:creationId xmlns:p14="http://schemas.microsoft.com/office/powerpoint/2010/main" val="93867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1-allowable- not excludable</a:t>
            </a:r>
          </a:p>
          <a:p>
            <a:r>
              <a:rPr lang="en-US" dirty="0" smtClean="0"/>
              <a:t>2-unallowable</a:t>
            </a:r>
          </a:p>
          <a:p>
            <a:r>
              <a:rPr lang="en-US" dirty="0" smtClean="0"/>
              <a:t>3-allowable-E</a:t>
            </a:r>
            <a:r>
              <a:rPr lang="en-US" baseline="0" dirty="0" smtClean="0"/>
              <a:t>xcludable</a:t>
            </a:r>
          </a:p>
          <a:p>
            <a:r>
              <a:rPr lang="en-US" baseline="0" dirty="0" smtClean="0"/>
              <a:t>4-unallowable</a:t>
            </a:r>
          </a:p>
        </p:txBody>
      </p:sp>
      <p:sp>
        <p:nvSpPr>
          <p:cNvPr id="4" name="Slide Number Placeholder 3"/>
          <p:cNvSpPr>
            <a:spLocks noGrp="1"/>
          </p:cNvSpPr>
          <p:nvPr>
            <p:ph type="sldNum" sz="quarter" idx="10"/>
          </p:nvPr>
        </p:nvSpPr>
        <p:spPr/>
        <p:txBody>
          <a:bodyPr/>
          <a:lstStyle/>
          <a:p>
            <a:fld id="{B34985FD-412D-496A-8A99-6386BA1AE436}" type="slidenum">
              <a:rPr lang="en-US" smtClean="0"/>
              <a:t>15</a:t>
            </a:fld>
            <a:endParaRPr lang="en-US"/>
          </a:p>
        </p:txBody>
      </p:sp>
    </p:spTree>
    <p:extLst>
      <p:ext uri="{BB962C8B-B14F-4D97-AF65-F5344CB8AC3E}">
        <p14:creationId xmlns:p14="http://schemas.microsoft.com/office/powerpoint/2010/main" val="93867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5-allowable-  excludable</a:t>
            </a:r>
          </a:p>
          <a:p>
            <a:r>
              <a:rPr lang="en-US" dirty="0" smtClean="0"/>
              <a:t>6-allowable- </a:t>
            </a:r>
            <a:r>
              <a:rPr lang="en-US" dirty="0" err="1" smtClean="0"/>
              <a:t>excludeable</a:t>
            </a:r>
            <a:endParaRPr lang="en-US" dirty="0" smtClean="0"/>
          </a:p>
          <a:p>
            <a:r>
              <a:rPr lang="en-US" dirty="0" smtClean="0"/>
              <a:t>7-unallowable</a:t>
            </a:r>
            <a:endParaRPr lang="en-US" baseline="0" dirty="0" smtClean="0"/>
          </a:p>
        </p:txBody>
      </p:sp>
      <p:sp>
        <p:nvSpPr>
          <p:cNvPr id="4" name="Slide Number Placeholder 3"/>
          <p:cNvSpPr>
            <a:spLocks noGrp="1"/>
          </p:cNvSpPr>
          <p:nvPr>
            <p:ph type="sldNum" sz="quarter" idx="10"/>
          </p:nvPr>
        </p:nvSpPr>
        <p:spPr/>
        <p:txBody>
          <a:bodyPr/>
          <a:lstStyle/>
          <a:p>
            <a:fld id="{B34985FD-412D-496A-8A99-6386BA1AE436}" type="slidenum">
              <a:rPr lang="en-US" smtClean="0"/>
              <a:t>16</a:t>
            </a:fld>
            <a:endParaRPr lang="en-US"/>
          </a:p>
        </p:txBody>
      </p:sp>
    </p:spTree>
    <p:extLst>
      <p:ext uri="{BB962C8B-B14F-4D97-AF65-F5344CB8AC3E}">
        <p14:creationId xmlns:p14="http://schemas.microsoft.com/office/powerpoint/2010/main" val="93867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17</a:t>
            </a:fld>
            <a:endParaRPr lang="en-US"/>
          </a:p>
        </p:txBody>
      </p:sp>
    </p:spTree>
    <p:extLst>
      <p:ext uri="{BB962C8B-B14F-4D97-AF65-F5344CB8AC3E}">
        <p14:creationId xmlns:p14="http://schemas.microsoft.com/office/powerpoint/2010/main" val="3604652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Handout</a:t>
            </a:r>
          </a:p>
          <a:p>
            <a:r>
              <a:rPr lang="en-US" dirty="0" smtClean="0"/>
              <a:t>-cheat sheet on key account codes </a:t>
            </a:r>
          </a:p>
          <a:p>
            <a:r>
              <a:rPr lang="en-US" dirty="0" smtClean="0"/>
              <a:t>-F&amp;A excludable helps</a:t>
            </a:r>
          </a:p>
          <a:p>
            <a:r>
              <a:rPr lang="en-US" dirty="0" smtClean="0"/>
              <a:t>Where to find complete</a:t>
            </a:r>
            <a:r>
              <a:rPr lang="en-US" baseline="0" dirty="0" smtClean="0"/>
              <a:t> account code list</a:t>
            </a:r>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18</a:t>
            </a:fld>
            <a:endParaRPr lang="en-US"/>
          </a:p>
        </p:txBody>
      </p:sp>
    </p:spTree>
    <p:extLst>
      <p:ext uri="{BB962C8B-B14F-4D97-AF65-F5344CB8AC3E}">
        <p14:creationId xmlns:p14="http://schemas.microsoft.com/office/powerpoint/2010/main" val="3356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an account code?  Don’t get codes</a:t>
            </a:r>
            <a:r>
              <a:rPr lang="en-US" baseline="0" dirty="0" smtClean="0"/>
              <a:t> confused with indices!</a:t>
            </a:r>
            <a:endParaRPr lang="en-US" dirty="0" smtClean="0"/>
          </a:p>
          <a:p>
            <a:endParaRPr lang="en-US" dirty="0" smtClean="0"/>
          </a:p>
          <a:p>
            <a:r>
              <a:rPr lang="en-US" dirty="0" smtClean="0"/>
              <a:t>An account code (a 4 digit code, like 3100) represents the flavor of</a:t>
            </a:r>
            <a:r>
              <a:rPr lang="en-US" baseline="0" dirty="0" smtClean="0"/>
              <a:t> the money.  It can be income, expense, or a liability.  (today we are dealing with Expense Account Codes)</a:t>
            </a:r>
          </a:p>
          <a:p>
            <a:endParaRPr lang="en-US" baseline="0" dirty="0" smtClean="0"/>
          </a:p>
          <a:p>
            <a:r>
              <a:rPr lang="en-US" baseline="0" dirty="0" smtClean="0"/>
              <a:t>An index represents who owns the money (The money can be income and expense, or a liability).  These are the 6 digit numbers you use when you create a DPI</a:t>
            </a:r>
          </a:p>
          <a:p>
            <a:endParaRPr lang="en-US" baseline="0" dirty="0" smtClean="0"/>
          </a:p>
          <a:p>
            <a:r>
              <a:rPr lang="en-US" baseline="0" dirty="0" smtClean="0"/>
              <a:t>You won’t get them confused if you remember:</a:t>
            </a:r>
          </a:p>
          <a:p>
            <a:r>
              <a:rPr lang="en-US" baseline="0" dirty="0" smtClean="0"/>
              <a:t>An account code is “type of expense” (</a:t>
            </a:r>
            <a:r>
              <a:rPr lang="en-US" baseline="0" dirty="0" err="1" smtClean="0"/>
              <a:t>ie</a:t>
            </a:r>
            <a:r>
              <a:rPr lang="en-US" baseline="0" dirty="0" smtClean="0"/>
              <a:t>: computer, food, hotel stay, book) and is 4 digits long</a:t>
            </a:r>
          </a:p>
          <a:p>
            <a:r>
              <a:rPr lang="en-US" baseline="0" dirty="0" smtClean="0"/>
              <a:t>An index tells you what department or area within a department the expense is being charged to, and is 6 digits long.</a:t>
            </a:r>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3</a:t>
            </a:fld>
            <a:endParaRPr lang="en-US"/>
          </a:p>
        </p:txBody>
      </p:sp>
    </p:spTree>
    <p:extLst>
      <p:ext uri="{BB962C8B-B14F-4D97-AF65-F5344CB8AC3E}">
        <p14:creationId xmlns:p14="http://schemas.microsoft.com/office/powerpoint/2010/main" val="2129977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account code types exist.</a:t>
            </a:r>
            <a:r>
              <a:rPr lang="en-US" baseline="0" dirty="0" smtClean="0"/>
              <a:t>  Operating Expenses are the type we will concentrate on today.  Others include</a:t>
            </a:r>
            <a:endParaRPr lang="en-US" dirty="0" smtClean="0"/>
          </a:p>
          <a:p>
            <a:r>
              <a:rPr lang="en-US" dirty="0" smtClean="0"/>
              <a:t>Revenue, Asset, and</a:t>
            </a:r>
            <a:r>
              <a:rPr lang="en-US" baseline="0" dirty="0" smtClean="0"/>
              <a:t> Liability account codes, as well as “behind the scenes” account codes (holding, for example) that help in the tracking of a variety of things.</a:t>
            </a:r>
          </a:p>
          <a:p>
            <a:endParaRPr lang="en-US" baseline="0" dirty="0" smtClean="0"/>
          </a:p>
          <a:p>
            <a:r>
              <a:rPr lang="en-US" baseline="0" dirty="0" smtClean="0"/>
              <a:t>Common errors are selecting the wrong type (</a:t>
            </a:r>
            <a:r>
              <a:rPr lang="en-US" baseline="0" dirty="0" err="1" smtClean="0"/>
              <a:t>ie</a:t>
            </a:r>
            <a:r>
              <a:rPr lang="en-US" baseline="0" dirty="0" smtClean="0"/>
              <a:t>: revenue) of account code.  Revenue account codes can never by used in DPIs.</a:t>
            </a:r>
          </a:p>
          <a:p>
            <a:r>
              <a:rPr lang="en-US" baseline="0" dirty="0" smtClean="0"/>
              <a:t>(What if someone is returning an expense that was unallowable?  </a:t>
            </a:r>
            <a:r>
              <a:rPr lang="en-US" baseline="0" dirty="0" err="1" smtClean="0"/>
              <a:t>Ie</a:t>
            </a:r>
            <a:r>
              <a:rPr lang="en-US" baseline="0" dirty="0" smtClean="0"/>
              <a:t>: they purchased the insurance option when renting a car for UNM business?)</a:t>
            </a:r>
          </a:p>
          <a:p>
            <a:r>
              <a:rPr lang="en-US" baseline="0" dirty="0" err="1" smtClean="0"/>
              <a:t>Ans</a:t>
            </a:r>
            <a:r>
              <a:rPr lang="en-US" baseline="0" dirty="0" smtClean="0"/>
              <a:t>: This does not go on a DPI.  The returned $ is deposited to revenue account  07ZZ-Reimbursement holding via a money list sent to the cashier’s office on Main Campus.  (Do not get 07ZZ confused with 07Z0-Other Sales and Service Revenue!)</a:t>
            </a:r>
          </a:p>
          <a:p>
            <a:endParaRPr lang="en-US" baseline="0" dirty="0" smtClean="0"/>
          </a:p>
          <a:p>
            <a:r>
              <a:rPr lang="en-US" baseline="0" dirty="0" smtClean="0"/>
              <a:t>HINT: If it starts with a zero or one, it is a revenue account.  It cannot be used on a DPI(or </a:t>
            </a:r>
            <a:r>
              <a:rPr lang="en-US" baseline="0" dirty="0" err="1" smtClean="0"/>
              <a:t>PCard</a:t>
            </a:r>
            <a:r>
              <a:rPr lang="en-US" baseline="0" dirty="0" smtClean="0"/>
              <a:t> reallocation, or Requisition).</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4</a:t>
            </a:fld>
            <a:endParaRPr lang="en-US"/>
          </a:p>
        </p:txBody>
      </p:sp>
    </p:spTree>
    <p:extLst>
      <p:ext uri="{BB962C8B-B14F-4D97-AF65-F5344CB8AC3E}">
        <p14:creationId xmlns:p14="http://schemas.microsoft.com/office/powerpoint/2010/main" val="414093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z="1400" dirty="0"/>
              <a:t>Helpful Hints:</a:t>
            </a:r>
          </a:p>
          <a:p>
            <a:pPr eaLnBrk="1" hangingPunct="1">
              <a:spcBef>
                <a:spcPct val="0"/>
              </a:spcBef>
            </a:pPr>
            <a:r>
              <a:rPr lang="en-US" sz="1400" dirty="0"/>
              <a:t>Read the account description</a:t>
            </a:r>
          </a:p>
          <a:p>
            <a:pPr eaLnBrk="1" hangingPunct="1">
              <a:spcBef>
                <a:spcPct val="0"/>
              </a:spcBef>
            </a:pPr>
            <a:r>
              <a:rPr lang="en-US" sz="1400" dirty="0"/>
              <a:t>Look at your actual expenses that are similar.  What account has your department been using?  Where was it budgeted?</a:t>
            </a:r>
          </a:p>
          <a:p>
            <a:pPr eaLnBrk="1" hangingPunct="1">
              <a:spcBef>
                <a:spcPct val="0"/>
              </a:spcBef>
            </a:pPr>
            <a:r>
              <a:rPr lang="en-US" sz="1400" dirty="0"/>
              <a:t>Call your accountant or fiscal monitor if in doubt.  </a:t>
            </a:r>
          </a:p>
          <a:p>
            <a:pPr eaLnBrk="1" hangingPunct="1">
              <a:spcBef>
                <a:spcPct val="0"/>
              </a:spcBef>
            </a:pPr>
            <a:endParaRPr lang="en-US" sz="1400" dirty="0"/>
          </a:p>
          <a:p>
            <a:pPr eaLnBrk="1" hangingPunct="1">
              <a:spcBef>
                <a:spcPct val="0"/>
              </a:spcBef>
            </a:pPr>
            <a:r>
              <a:rPr lang="en-US" sz="1400" dirty="0"/>
              <a:t>A Guiding Principle is this: </a:t>
            </a:r>
            <a:r>
              <a:rPr lang="en-US" sz="1400" i="1" u="sng" dirty="0"/>
              <a:t>Choose an account code that falls under the most appropriate category.</a:t>
            </a:r>
          </a:p>
          <a:p>
            <a:pPr eaLnBrk="1" hangingPunct="1">
              <a:spcBef>
                <a:spcPct val="0"/>
              </a:spcBef>
            </a:pPr>
            <a:r>
              <a:rPr lang="en-US" sz="1400" dirty="0"/>
              <a:t/>
            </a:r>
            <a:br>
              <a:rPr lang="en-US" sz="1400" dirty="0"/>
            </a:br>
            <a:r>
              <a:rPr lang="en-US" sz="1400" dirty="0"/>
              <a:t>The best way to decide which account code to use is by becoming very familiar with the Account Code structure as contained in the Account Hierarchy Report (and other sources listed </a:t>
            </a:r>
            <a:r>
              <a:rPr lang="en-US" sz="1400" dirty="0" smtClean="0"/>
              <a:t>in</a:t>
            </a:r>
            <a:r>
              <a:rPr lang="en-US" sz="1400" baseline="0" dirty="0" smtClean="0"/>
              <a:t> your handout</a:t>
            </a:r>
            <a:r>
              <a:rPr lang="en-US" sz="1400" dirty="0" smtClean="0"/>
              <a:t>) </a:t>
            </a:r>
            <a:r>
              <a:rPr lang="en-US" sz="1400" dirty="0"/>
              <a:t>and then following the guiding principle.  If the purchase is associated with travel, it belongs there.  If it is not associated with travel, it belongs under supplies.  If the purchase is a service (having brochures bound for you) rather than a good (buying the paper used to print brochures) it will belong under the Services subcategory.</a:t>
            </a:r>
          </a:p>
          <a:p>
            <a:pPr eaLnBrk="1" hangingPunct="1">
              <a:spcBef>
                <a:spcPct val="0"/>
              </a:spcBef>
            </a:pPr>
            <a:endParaRPr lang="en-US" sz="1400" dirty="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407" eaLnBrk="0" hangingPunct="0">
              <a:defRPr>
                <a:solidFill>
                  <a:schemeClr val="tx1"/>
                </a:solidFill>
                <a:latin typeface="Arial" charset="0"/>
                <a:cs typeface="Arial" charset="0"/>
              </a:defRPr>
            </a:lvl1pPr>
            <a:lvl2pPr marL="739732" indent="-284512" defTabSz="929407" eaLnBrk="0" hangingPunct="0">
              <a:defRPr>
                <a:solidFill>
                  <a:schemeClr val="tx1"/>
                </a:solidFill>
                <a:latin typeface="Arial" charset="0"/>
                <a:cs typeface="Arial" charset="0"/>
              </a:defRPr>
            </a:lvl2pPr>
            <a:lvl3pPr marL="1138050" indent="-227610" defTabSz="929407" eaLnBrk="0" hangingPunct="0">
              <a:defRPr>
                <a:solidFill>
                  <a:schemeClr val="tx1"/>
                </a:solidFill>
                <a:latin typeface="Arial" charset="0"/>
                <a:cs typeface="Arial" charset="0"/>
              </a:defRPr>
            </a:lvl3pPr>
            <a:lvl4pPr marL="1593270" indent="-227610" defTabSz="929407" eaLnBrk="0" hangingPunct="0">
              <a:defRPr>
                <a:solidFill>
                  <a:schemeClr val="tx1"/>
                </a:solidFill>
                <a:latin typeface="Arial" charset="0"/>
                <a:cs typeface="Arial" charset="0"/>
              </a:defRPr>
            </a:lvl4pPr>
            <a:lvl5pPr marL="2048490" indent="-227610" defTabSz="929407" eaLnBrk="0" hangingPunct="0">
              <a:defRPr>
                <a:solidFill>
                  <a:schemeClr val="tx1"/>
                </a:solidFill>
                <a:latin typeface="Arial" charset="0"/>
                <a:cs typeface="Arial" charset="0"/>
              </a:defRPr>
            </a:lvl5pPr>
            <a:lvl6pPr marL="2503710" indent="-227610" defTabSz="929407" eaLnBrk="0" fontAlgn="base" hangingPunct="0">
              <a:spcBef>
                <a:spcPct val="0"/>
              </a:spcBef>
              <a:spcAft>
                <a:spcPct val="0"/>
              </a:spcAft>
              <a:defRPr>
                <a:solidFill>
                  <a:schemeClr val="tx1"/>
                </a:solidFill>
                <a:latin typeface="Arial" charset="0"/>
                <a:cs typeface="Arial" charset="0"/>
              </a:defRPr>
            </a:lvl6pPr>
            <a:lvl7pPr marL="2958929" indent="-227610" defTabSz="929407" eaLnBrk="0" fontAlgn="base" hangingPunct="0">
              <a:spcBef>
                <a:spcPct val="0"/>
              </a:spcBef>
              <a:spcAft>
                <a:spcPct val="0"/>
              </a:spcAft>
              <a:defRPr>
                <a:solidFill>
                  <a:schemeClr val="tx1"/>
                </a:solidFill>
                <a:latin typeface="Arial" charset="0"/>
                <a:cs typeface="Arial" charset="0"/>
              </a:defRPr>
            </a:lvl7pPr>
            <a:lvl8pPr marL="3414149" indent="-227610" defTabSz="929407" eaLnBrk="0" fontAlgn="base" hangingPunct="0">
              <a:spcBef>
                <a:spcPct val="0"/>
              </a:spcBef>
              <a:spcAft>
                <a:spcPct val="0"/>
              </a:spcAft>
              <a:defRPr>
                <a:solidFill>
                  <a:schemeClr val="tx1"/>
                </a:solidFill>
                <a:latin typeface="Arial" charset="0"/>
                <a:cs typeface="Arial" charset="0"/>
              </a:defRPr>
            </a:lvl8pPr>
            <a:lvl9pPr marL="3869369" indent="-227610" defTabSz="929407" eaLnBrk="0" fontAlgn="base" hangingPunct="0">
              <a:spcBef>
                <a:spcPct val="0"/>
              </a:spcBef>
              <a:spcAft>
                <a:spcPct val="0"/>
              </a:spcAft>
              <a:defRPr>
                <a:solidFill>
                  <a:schemeClr val="tx1"/>
                </a:solidFill>
                <a:latin typeface="Arial" charset="0"/>
                <a:cs typeface="Arial" charset="0"/>
              </a:defRPr>
            </a:lvl9pPr>
          </a:lstStyle>
          <a:p>
            <a:pPr eaLnBrk="1" hangingPunct="1"/>
            <a:fld id="{0525EC01-8F68-4835-9D4D-6426C616BEAE}" type="slidenum">
              <a:rPr lang="en-US" smtClean="0">
                <a:latin typeface="Calibri" pitchFamily="34" charset="0"/>
              </a:rPr>
              <a:pPr eaLnBrk="1" hangingPunct="1"/>
              <a:t>5</a:t>
            </a:fld>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majority of expenses fall under one of the account codes in your list.  The</a:t>
            </a:r>
            <a:r>
              <a:rPr lang="en-US" baseline="0" dirty="0" smtClean="0"/>
              <a:t> majority</a:t>
            </a:r>
            <a:r>
              <a:rPr lang="en-US" dirty="0" smtClean="0"/>
              <a:t> are a supply, </a:t>
            </a:r>
            <a:r>
              <a:rPr lang="en-US" baseline="0" dirty="0" smtClean="0"/>
              <a:t>travel, a Student cost, or a Service.</a:t>
            </a:r>
          </a:p>
          <a:p>
            <a:r>
              <a:rPr lang="en-US" baseline="0" dirty="0" smtClean="0"/>
              <a:t>You can get most of these “right” if you select an account code starting with a 3 for a supply, a 3 for travel, a 4 for Student Cost, or a 6 for a service.</a:t>
            </a:r>
          </a:p>
          <a:p>
            <a:endParaRPr lang="en-US" baseline="0" dirty="0" smtClean="0"/>
          </a:p>
          <a:p>
            <a:r>
              <a:rPr lang="en-US" baseline="0" dirty="0" smtClean="0"/>
              <a:t>[Verbally review basic codes, esp. travel. 3800-In State, 3820-Out of State, 3840-Foreign, 3860-Business Meals while Traveling.  Have Excludable listed on sheet for them ]</a:t>
            </a:r>
          </a:p>
          <a:p>
            <a:endParaRPr lang="en-US" baseline="0" dirty="0" smtClean="0"/>
          </a:p>
          <a:p>
            <a:r>
              <a:rPr lang="en-US" baseline="0" dirty="0" smtClean="0"/>
              <a:t>When odd expenses  come up, </a:t>
            </a:r>
          </a:p>
          <a:p>
            <a:pPr marL="228600" indent="-228600">
              <a:buAutoNum type="arabicParenR"/>
            </a:pPr>
            <a:r>
              <a:rPr lang="en-US" baseline="0" dirty="0" smtClean="0"/>
              <a:t>Check your past – what account did you use last year?  Earlier this month?</a:t>
            </a:r>
          </a:p>
          <a:p>
            <a:pPr marL="228600" indent="-228600">
              <a:buAutoNum type="arabicParenR"/>
            </a:pPr>
            <a:r>
              <a:rPr lang="en-US" baseline="0" dirty="0" smtClean="0"/>
              <a:t>Check your budget – where is it budgeted</a:t>
            </a:r>
          </a:p>
          <a:p>
            <a:pPr marL="228600" indent="-228600">
              <a:buAutoNum type="arabicParenR"/>
            </a:pPr>
            <a:r>
              <a:rPr lang="en-US" baseline="0" dirty="0" smtClean="0"/>
              <a:t>Check with your accountant, either in your department or in the Finance office</a:t>
            </a:r>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6</a:t>
            </a:fld>
            <a:endParaRPr lang="en-US"/>
          </a:p>
        </p:txBody>
      </p:sp>
    </p:spTree>
    <p:extLst>
      <p:ext uri="{BB962C8B-B14F-4D97-AF65-F5344CB8AC3E}">
        <p14:creationId xmlns:p14="http://schemas.microsoft.com/office/powerpoint/2010/main" val="3862785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3140-Computer Software Gen</a:t>
            </a:r>
          </a:p>
          <a:p>
            <a:r>
              <a:rPr lang="en-US" sz="1200" kern="1200" dirty="0" smtClean="0">
                <a:solidFill>
                  <a:schemeClr val="tx1"/>
                </a:solidFill>
                <a:effectLst/>
                <a:latin typeface="+mn-lt"/>
                <a:ea typeface="+mn-ea"/>
                <a:cs typeface="+mn-cs"/>
              </a:rPr>
              <a:t>Includes software (on disks, licensed, or downloaded)  required to operate in-house computers. All computer software purchased is expensed here.  NO INVENTORY TAG</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3150 – Computer  Supplies ,$5,001</a:t>
            </a:r>
          </a:p>
          <a:p>
            <a:r>
              <a:rPr lang="en-US" sz="1200" kern="1200" dirty="0" smtClean="0">
                <a:solidFill>
                  <a:schemeClr val="tx1"/>
                </a:solidFill>
                <a:effectLst/>
                <a:latin typeface="+mn-lt"/>
                <a:ea typeface="+mn-ea"/>
                <a:cs typeface="+mn-cs"/>
              </a:rPr>
              <a:t>Computer Accessories</a:t>
            </a:r>
            <a:r>
              <a:rPr lang="en-US" sz="1200" kern="1200" baseline="0" dirty="0" smtClean="0">
                <a:solidFill>
                  <a:schemeClr val="tx1"/>
                </a:solidFill>
                <a:effectLst/>
                <a:latin typeface="+mn-lt"/>
                <a:ea typeface="+mn-ea"/>
                <a:cs typeface="+mn-cs"/>
              </a:rPr>
              <a:t> (printers, keypads, monitors, mouse.  NO INVENTORY TAG</a:t>
            </a: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4985FD-412D-496A-8A99-6386BA1AE436}" type="slidenum">
              <a:rPr lang="en-US" smtClean="0"/>
              <a:t>7</a:t>
            </a:fld>
            <a:endParaRPr lang="en-US"/>
          </a:p>
        </p:txBody>
      </p:sp>
    </p:spTree>
    <p:extLst>
      <p:ext uri="{BB962C8B-B14F-4D97-AF65-F5344CB8AC3E}">
        <p14:creationId xmlns:p14="http://schemas.microsoft.com/office/powerpoint/2010/main" val="324868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3180 – Non Capital Equipment &lt;$5,001</a:t>
            </a:r>
          </a:p>
          <a:p>
            <a:r>
              <a:rPr lang="en-US" sz="1200" kern="1200" dirty="0" err="1" smtClean="0">
                <a:solidFill>
                  <a:schemeClr val="tx1"/>
                </a:solidFill>
                <a:effectLst/>
                <a:latin typeface="+mn-lt"/>
                <a:ea typeface="+mn-ea"/>
                <a:cs typeface="+mn-cs"/>
              </a:rPr>
              <a:t>Bookfund</a:t>
            </a:r>
            <a:r>
              <a:rPr lang="en-US" sz="1200" kern="1200" dirty="0" smtClean="0">
                <a:solidFill>
                  <a:schemeClr val="tx1"/>
                </a:solidFill>
                <a:effectLst/>
                <a:latin typeface="+mn-lt"/>
                <a:ea typeface="+mn-ea"/>
                <a:cs typeface="+mn-cs"/>
              </a:rPr>
              <a:t> IPADS for Residents</a:t>
            </a:r>
            <a:r>
              <a:rPr lang="en-US" sz="1200" kern="1200" baseline="0" dirty="0" smtClean="0">
                <a:solidFill>
                  <a:schemeClr val="tx1"/>
                </a:solidFill>
                <a:effectLst/>
                <a:latin typeface="+mn-lt"/>
                <a:ea typeface="+mn-ea"/>
                <a:cs typeface="+mn-cs"/>
              </a:rPr>
              <a:t> &amp; Fellows.  NO INVENTORY TAG</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3189 – Computers and Servers &lt;$5,001</a:t>
            </a:r>
          </a:p>
          <a:p>
            <a:r>
              <a:rPr lang="en-US" sz="1200" kern="1200" dirty="0" smtClean="0">
                <a:solidFill>
                  <a:schemeClr val="tx1"/>
                </a:solidFill>
                <a:effectLst/>
                <a:latin typeface="+mn-lt"/>
                <a:ea typeface="+mn-ea"/>
                <a:cs typeface="+mn-cs"/>
              </a:rPr>
              <a:t>Computers such as laptops/desktops/servers/ faculty IPADs.</a:t>
            </a:r>
            <a:r>
              <a:rPr lang="en-US" sz="1200" kern="1200" baseline="0" dirty="0" smtClean="0">
                <a:solidFill>
                  <a:schemeClr val="tx1"/>
                </a:solidFill>
                <a:effectLst/>
                <a:latin typeface="+mn-lt"/>
                <a:ea typeface="+mn-ea"/>
                <a:cs typeface="+mn-cs"/>
              </a:rPr>
              <a:t>  Excludes printers.  INVENTORY TAG REQUIRED</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8</a:t>
            </a:fld>
            <a:endParaRPr lang="en-US"/>
          </a:p>
        </p:txBody>
      </p:sp>
    </p:spTree>
    <p:extLst>
      <p:ext uri="{BB962C8B-B14F-4D97-AF65-F5344CB8AC3E}">
        <p14:creationId xmlns:p14="http://schemas.microsoft.com/office/powerpoint/2010/main" val="324868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70C1-Equipment Warranties/Service Contracts</a:t>
            </a:r>
          </a:p>
          <a:p>
            <a:r>
              <a:rPr lang="en-US" sz="1200" kern="1200" dirty="0" smtClean="0">
                <a:solidFill>
                  <a:schemeClr val="tx1"/>
                </a:solidFill>
                <a:effectLst/>
                <a:latin typeface="+mn-lt"/>
                <a:ea typeface="+mn-ea"/>
                <a:cs typeface="+mn-cs"/>
              </a:rPr>
              <a:t>For Warrantee or Maintenance agreement for which a CONTRACT exists.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70D0-Equipment Repairs Maintenance Gen</a:t>
            </a:r>
          </a:p>
          <a:p>
            <a:r>
              <a:rPr lang="en-US" sz="1200" kern="1200" dirty="0" smtClean="0">
                <a:solidFill>
                  <a:schemeClr val="tx1"/>
                </a:solidFill>
                <a:effectLst/>
                <a:latin typeface="+mn-lt"/>
                <a:ea typeface="+mn-ea"/>
                <a:cs typeface="+mn-cs"/>
              </a:rPr>
              <a:t>This account is used for sporadic calls for repair of broken or malfunctioning equipment for which NO CONTRACT exists.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9020 –  Computer Hardware &gt;$5,000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the cost of computers and computer equipment that are capitalized, with</a:t>
            </a:r>
            <a:r>
              <a:rPr lang="en-US" baseline="0" dirty="0" smtClean="0"/>
              <a:t> a per item cost greater than $5,000 (per item would be CPU and monitor combined.) Examples: laptops, desktops, servers.  Does NOT include warranties, maintenance agreements, supplemental software not necessary for the operation of the computer</a:t>
            </a:r>
            <a:endParaRPr lang="en-US" dirty="0" smtClean="0"/>
          </a:p>
          <a:p>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9</a:t>
            </a:fld>
            <a:endParaRPr lang="en-US"/>
          </a:p>
        </p:txBody>
      </p:sp>
    </p:spTree>
    <p:extLst>
      <p:ext uri="{BB962C8B-B14F-4D97-AF65-F5344CB8AC3E}">
        <p14:creationId xmlns:p14="http://schemas.microsoft.com/office/powerpoint/2010/main" val="324868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34985FD-412D-496A-8A99-6386BA1AE436}" type="slidenum">
              <a:rPr lang="en-US" smtClean="0"/>
              <a:t>10</a:t>
            </a:fld>
            <a:endParaRPr lang="en-US"/>
          </a:p>
        </p:txBody>
      </p:sp>
    </p:spTree>
    <p:extLst>
      <p:ext uri="{BB962C8B-B14F-4D97-AF65-F5344CB8AC3E}">
        <p14:creationId xmlns:p14="http://schemas.microsoft.com/office/powerpoint/2010/main" val="3752533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5B370F9-3959-4FDE-9EE6-378A17E32C0A}" type="datetimeFigureOut">
              <a:rPr lang="en-US" smtClean="0"/>
              <a:t>2/15/2013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B370F9-3959-4FDE-9EE6-378A17E32C0A}"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B370F9-3959-4FDE-9EE6-378A17E32C0A}"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B370F9-3959-4FDE-9EE6-378A17E32C0A}"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B370F9-3959-4FDE-9EE6-378A17E32C0A}"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B370F9-3959-4FDE-9EE6-378A17E32C0A}"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B370F9-3959-4FDE-9EE6-378A17E32C0A}" type="datetimeFigureOut">
              <a:rPr lang="en-US" smtClean="0"/>
              <a:t>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B370F9-3959-4FDE-9EE6-378A17E32C0A}" type="datetimeFigureOut">
              <a:rPr lang="en-US" smtClean="0"/>
              <a:t>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370F9-3959-4FDE-9EE6-378A17E32C0A}" type="datetimeFigureOut">
              <a:rPr lang="en-US" smtClean="0"/>
              <a:t>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B370F9-3959-4FDE-9EE6-378A17E32C0A}"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39194-3667-4412-B17B-352475AF61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B370F9-3959-4FDE-9EE6-378A17E32C0A}"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9739194-3667-4412-B17B-352475AF613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B370F9-3959-4FDE-9EE6-378A17E32C0A}" type="datetimeFigureOut">
              <a:rPr lang="en-US" smtClean="0"/>
              <a:t>2/15/2013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739194-3667-4412-B17B-352475AF613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883" y="1384768"/>
            <a:ext cx="7851648" cy="1828800"/>
          </a:xfrm>
        </p:spPr>
        <p:txBody>
          <a:bodyPr/>
          <a:lstStyle/>
          <a:p>
            <a:pPr algn="ctr"/>
            <a:r>
              <a:rPr lang="en-US" dirty="0" smtClean="0"/>
              <a:t>Key Account Codes</a:t>
            </a:r>
            <a:endParaRPr lang="en-US" dirty="0"/>
          </a:p>
        </p:txBody>
      </p:sp>
      <p:sp>
        <p:nvSpPr>
          <p:cNvPr id="3" name="Subtitle 2"/>
          <p:cNvSpPr>
            <a:spLocks noGrp="1"/>
          </p:cNvSpPr>
          <p:nvPr>
            <p:ph type="subTitle" idx="1"/>
          </p:nvPr>
        </p:nvSpPr>
        <p:spPr>
          <a:xfrm>
            <a:off x="3810000" y="3657600"/>
            <a:ext cx="4038600" cy="1752600"/>
          </a:xfrm>
        </p:spPr>
        <p:txBody>
          <a:bodyPr>
            <a:normAutofit/>
          </a:bodyPr>
          <a:lstStyle/>
          <a:p>
            <a:pPr algn="l"/>
            <a:r>
              <a:rPr lang="en-US" sz="2400" dirty="0" smtClean="0"/>
              <a:t>February 19</a:t>
            </a:r>
            <a:r>
              <a:rPr lang="en-US" sz="2400" baseline="30000" dirty="0" smtClean="0"/>
              <a:t>th</a:t>
            </a:r>
            <a:r>
              <a:rPr lang="en-US" sz="2400" dirty="0" smtClean="0"/>
              <a:t> and 20</a:t>
            </a:r>
            <a:r>
              <a:rPr lang="en-US" sz="2400" baseline="30000" dirty="0" smtClean="0"/>
              <a:t>th</a:t>
            </a:r>
            <a:r>
              <a:rPr lang="en-US" sz="2400" dirty="0" smtClean="0"/>
              <a:t>, 2013</a:t>
            </a:r>
          </a:p>
          <a:p>
            <a:pPr algn="l"/>
            <a:r>
              <a:rPr lang="en-US" sz="1800" dirty="0" smtClean="0"/>
              <a:t>Terry </a:t>
            </a:r>
            <a:r>
              <a:rPr lang="en-US" sz="1800" dirty="0" err="1" smtClean="0"/>
              <a:t>Shoebotham</a:t>
            </a:r>
            <a:r>
              <a:rPr lang="en-US" sz="1800" dirty="0" smtClean="0"/>
              <a:t>, CPA</a:t>
            </a:r>
          </a:p>
          <a:p>
            <a:pPr algn="l"/>
            <a:r>
              <a:rPr lang="en-US" sz="1800" dirty="0" smtClean="0"/>
              <a:t>Business Management Specialist</a:t>
            </a:r>
            <a:endParaRPr lang="en-US" sz="1800" dirty="0"/>
          </a:p>
        </p:txBody>
      </p:sp>
      <p:grpSp>
        <p:nvGrpSpPr>
          <p:cNvPr id="83" name="Group 6"/>
          <p:cNvGrpSpPr>
            <a:grpSpLocks noChangeAspect="1"/>
          </p:cNvGrpSpPr>
          <p:nvPr/>
        </p:nvGrpSpPr>
        <p:grpSpPr bwMode="auto">
          <a:xfrm>
            <a:off x="833022" y="1033386"/>
            <a:ext cx="3417887" cy="2378075"/>
            <a:chOff x="0" y="0"/>
            <a:chExt cx="5383" cy="3744"/>
          </a:xfrm>
        </p:grpSpPr>
        <p:sp>
          <p:nvSpPr>
            <p:cNvPr id="84" name="AutoShape 7"/>
            <p:cNvSpPr>
              <a:spLocks noChangeAspect="1" noChangeArrowheads="1"/>
            </p:cNvSpPr>
            <p:nvPr/>
          </p:nvSpPr>
          <p:spPr bwMode="auto">
            <a:xfrm>
              <a:off x="0" y="0"/>
              <a:ext cx="5383" cy="3744"/>
            </a:xfrm>
            <a:prstGeom prst="rect">
              <a:avLst/>
            </a:prstGeom>
            <a:noFill/>
            <a:ln w="9525">
              <a:noFill/>
              <a:miter lim="800000"/>
              <a:headEnd/>
              <a:tailEnd/>
            </a:ln>
          </p:spPr>
          <p:txBody>
            <a:bodyPr/>
            <a:lstStyle/>
            <a:p>
              <a:endParaRPr lang="en-US"/>
            </a:p>
          </p:txBody>
        </p:sp>
        <p:sp>
          <p:nvSpPr>
            <p:cNvPr id="85" name="Rectangle 8"/>
            <p:cNvSpPr>
              <a:spLocks noChangeArrowheads="1"/>
            </p:cNvSpPr>
            <p:nvPr/>
          </p:nvSpPr>
          <p:spPr bwMode="auto">
            <a:xfrm>
              <a:off x="0" y="0"/>
              <a:ext cx="5383" cy="3744"/>
            </a:xfrm>
            <a:prstGeom prst="rect">
              <a:avLst/>
            </a:prstGeom>
            <a:noFill/>
            <a:ln w="0">
              <a:noFill/>
              <a:miter lim="800000"/>
              <a:headEnd/>
              <a:tailEnd/>
            </a:ln>
          </p:spPr>
          <p:txBody>
            <a:bodyPr/>
            <a:lstStyle/>
            <a:p>
              <a:endParaRPr lang="en-US"/>
            </a:p>
          </p:txBody>
        </p:sp>
        <p:sp>
          <p:nvSpPr>
            <p:cNvPr id="86" name="Freeform 9"/>
            <p:cNvSpPr>
              <a:spLocks/>
            </p:cNvSpPr>
            <p:nvPr/>
          </p:nvSpPr>
          <p:spPr bwMode="auto">
            <a:xfrm>
              <a:off x="15" y="1351"/>
              <a:ext cx="95" cy="156"/>
            </a:xfrm>
            <a:custGeom>
              <a:avLst/>
              <a:gdLst/>
              <a:ahLst/>
              <a:cxnLst>
                <a:cxn ang="0">
                  <a:pos x="0" y="0"/>
                </a:cxn>
                <a:cxn ang="0">
                  <a:pos x="95" y="0"/>
                </a:cxn>
                <a:cxn ang="0">
                  <a:pos x="95" y="20"/>
                </a:cxn>
                <a:cxn ang="0">
                  <a:pos x="60" y="20"/>
                </a:cxn>
                <a:cxn ang="0">
                  <a:pos x="60" y="156"/>
                </a:cxn>
                <a:cxn ang="0">
                  <a:pos x="40" y="156"/>
                </a:cxn>
                <a:cxn ang="0">
                  <a:pos x="40" y="20"/>
                </a:cxn>
                <a:cxn ang="0">
                  <a:pos x="0" y="20"/>
                </a:cxn>
                <a:cxn ang="0">
                  <a:pos x="0" y="0"/>
                </a:cxn>
              </a:cxnLst>
              <a:rect l="0" t="0" r="r" b="b"/>
              <a:pathLst>
                <a:path w="95" h="156">
                  <a:moveTo>
                    <a:pt x="0" y="0"/>
                  </a:moveTo>
                  <a:lnTo>
                    <a:pt x="95" y="0"/>
                  </a:lnTo>
                  <a:lnTo>
                    <a:pt x="95" y="20"/>
                  </a:lnTo>
                  <a:lnTo>
                    <a:pt x="60" y="20"/>
                  </a:lnTo>
                  <a:lnTo>
                    <a:pt x="60" y="156"/>
                  </a:lnTo>
                  <a:lnTo>
                    <a:pt x="40" y="156"/>
                  </a:lnTo>
                  <a:lnTo>
                    <a:pt x="40" y="20"/>
                  </a:lnTo>
                  <a:lnTo>
                    <a:pt x="0" y="2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112" name="Freeform 54"/>
            <p:cNvSpPr>
              <a:spLocks/>
            </p:cNvSpPr>
            <p:nvPr/>
          </p:nvSpPr>
          <p:spPr bwMode="auto">
            <a:xfrm>
              <a:off x="1021" y="400"/>
              <a:ext cx="425" cy="661"/>
            </a:xfrm>
            <a:custGeom>
              <a:avLst/>
              <a:gdLst/>
              <a:ahLst/>
              <a:cxnLst>
                <a:cxn ang="0">
                  <a:pos x="425" y="661"/>
                </a:cxn>
                <a:cxn ang="0">
                  <a:pos x="410" y="661"/>
                </a:cxn>
                <a:cxn ang="0">
                  <a:pos x="380" y="651"/>
                </a:cxn>
                <a:cxn ang="0">
                  <a:pos x="335" y="636"/>
                </a:cxn>
                <a:cxn ang="0">
                  <a:pos x="280" y="616"/>
                </a:cxn>
                <a:cxn ang="0">
                  <a:pos x="225" y="601"/>
                </a:cxn>
                <a:cxn ang="0">
                  <a:pos x="170" y="591"/>
                </a:cxn>
                <a:cxn ang="0">
                  <a:pos x="120" y="581"/>
                </a:cxn>
                <a:cxn ang="0">
                  <a:pos x="85" y="581"/>
                </a:cxn>
                <a:cxn ang="0">
                  <a:pos x="40" y="586"/>
                </a:cxn>
                <a:cxn ang="0">
                  <a:pos x="15" y="591"/>
                </a:cxn>
                <a:cxn ang="0">
                  <a:pos x="0" y="596"/>
                </a:cxn>
                <a:cxn ang="0">
                  <a:pos x="0" y="596"/>
                </a:cxn>
                <a:cxn ang="0">
                  <a:pos x="5" y="0"/>
                </a:cxn>
                <a:cxn ang="0">
                  <a:pos x="400" y="156"/>
                </a:cxn>
                <a:cxn ang="0">
                  <a:pos x="425" y="661"/>
                </a:cxn>
              </a:cxnLst>
              <a:rect l="0" t="0" r="r" b="b"/>
              <a:pathLst>
                <a:path w="425" h="661">
                  <a:moveTo>
                    <a:pt x="425" y="661"/>
                  </a:moveTo>
                  <a:lnTo>
                    <a:pt x="410" y="661"/>
                  </a:lnTo>
                  <a:lnTo>
                    <a:pt x="380" y="651"/>
                  </a:lnTo>
                  <a:lnTo>
                    <a:pt x="335" y="636"/>
                  </a:lnTo>
                  <a:lnTo>
                    <a:pt x="280" y="616"/>
                  </a:lnTo>
                  <a:lnTo>
                    <a:pt x="225" y="601"/>
                  </a:lnTo>
                  <a:lnTo>
                    <a:pt x="170" y="591"/>
                  </a:lnTo>
                  <a:lnTo>
                    <a:pt x="120" y="581"/>
                  </a:lnTo>
                  <a:lnTo>
                    <a:pt x="85" y="581"/>
                  </a:lnTo>
                  <a:lnTo>
                    <a:pt x="40" y="586"/>
                  </a:lnTo>
                  <a:lnTo>
                    <a:pt x="15" y="591"/>
                  </a:lnTo>
                  <a:lnTo>
                    <a:pt x="0" y="596"/>
                  </a:lnTo>
                  <a:lnTo>
                    <a:pt x="0" y="596"/>
                  </a:lnTo>
                  <a:lnTo>
                    <a:pt x="5" y="0"/>
                  </a:lnTo>
                  <a:lnTo>
                    <a:pt x="400" y="156"/>
                  </a:lnTo>
                  <a:lnTo>
                    <a:pt x="425" y="661"/>
                  </a:lnTo>
                  <a:close/>
                </a:path>
              </a:pathLst>
            </a:custGeom>
            <a:solidFill>
              <a:srgbClr val="FFFFFF"/>
            </a:solidFill>
            <a:ln w="0">
              <a:solidFill>
                <a:srgbClr val="FFFFFF"/>
              </a:solidFill>
              <a:prstDash val="solid"/>
              <a:round/>
              <a:headEnd/>
              <a:tailEnd/>
            </a:ln>
          </p:spPr>
          <p:txBody>
            <a:bodyPr/>
            <a:lstStyle/>
            <a:p>
              <a:endParaRPr lang="en-US"/>
            </a:p>
          </p:txBody>
        </p:sp>
        <p:sp>
          <p:nvSpPr>
            <p:cNvPr id="113" name="Freeform 55"/>
            <p:cNvSpPr>
              <a:spLocks/>
            </p:cNvSpPr>
            <p:nvPr/>
          </p:nvSpPr>
          <p:spPr bwMode="auto">
            <a:xfrm>
              <a:off x="0" y="5"/>
              <a:ext cx="1876" cy="1196"/>
            </a:xfrm>
            <a:custGeom>
              <a:avLst/>
              <a:gdLst/>
              <a:ahLst/>
              <a:cxnLst>
                <a:cxn ang="0">
                  <a:pos x="1751" y="476"/>
                </a:cxn>
                <a:cxn ang="0">
                  <a:pos x="1816" y="606"/>
                </a:cxn>
                <a:cxn ang="0">
                  <a:pos x="1856" y="746"/>
                </a:cxn>
                <a:cxn ang="0">
                  <a:pos x="1876" y="896"/>
                </a:cxn>
                <a:cxn ang="0">
                  <a:pos x="1871" y="1046"/>
                </a:cxn>
                <a:cxn ang="0">
                  <a:pos x="1851" y="1196"/>
                </a:cxn>
                <a:cxn ang="0">
                  <a:pos x="1446" y="1056"/>
                </a:cxn>
                <a:cxn ang="0">
                  <a:pos x="1436" y="896"/>
                </a:cxn>
                <a:cxn ang="0">
                  <a:pos x="1426" y="736"/>
                </a:cxn>
                <a:cxn ang="0">
                  <a:pos x="1411" y="576"/>
                </a:cxn>
                <a:cxn ang="0">
                  <a:pos x="1326" y="536"/>
                </a:cxn>
                <a:cxn ang="0">
                  <a:pos x="1236" y="496"/>
                </a:cxn>
                <a:cxn ang="0">
                  <a:pos x="1156" y="460"/>
                </a:cxn>
                <a:cxn ang="0">
                  <a:pos x="1076" y="435"/>
                </a:cxn>
                <a:cxn ang="0">
                  <a:pos x="1011" y="425"/>
                </a:cxn>
                <a:cxn ang="0">
                  <a:pos x="951" y="435"/>
                </a:cxn>
                <a:cxn ang="0">
                  <a:pos x="575" y="496"/>
                </a:cxn>
                <a:cxn ang="0">
                  <a:pos x="560" y="636"/>
                </a:cxn>
                <a:cxn ang="0">
                  <a:pos x="555" y="781"/>
                </a:cxn>
                <a:cxn ang="0">
                  <a:pos x="380" y="731"/>
                </a:cxn>
                <a:cxn ang="0">
                  <a:pos x="375" y="891"/>
                </a:cxn>
                <a:cxn ang="0">
                  <a:pos x="0" y="786"/>
                </a:cxn>
                <a:cxn ang="0">
                  <a:pos x="30" y="636"/>
                </a:cxn>
                <a:cxn ang="0">
                  <a:pos x="95" y="491"/>
                </a:cxn>
                <a:cxn ang="0">
                  <a:pos x="185" y="355"/>
                </a:cxn>
                <a:cxn ang="0">
                  <a:pos x="295" y="235"/>
                </a:cxn>
                <a:cxn ang="0">
                  <a:pos x="425" y="135"/>
                </a:cxn>
                <a:cxn ang="0">
                  <a:pos x="545" y="70"/>
                </a:cxn>
                <a:cxn ang="0">
                  <a:pos x="675" y="30"/>
                </a:cxn>
                <a:cxn ang="0">
                  <a:pos x="810" y="5"/>
                </a:cxn>
                <a:cxn ang="0">
                  <a:pos x="951" y="0"/>
                </a:cxn>
                <a:cxn ang="0">
                  <a:pos x="951" y="0"/>
                </a:cxn>
                <a:cxn ang="0">
                  <a:pos x="1091" y="15"/>
                </a:cxn>
                <a:cxn ang="0">
                  <a:pos x="1226" y="45"/>
                </a:cxn>
                <a:cxn ang="0">
                  <a:pos x="1356" y="100"/>
                </a:cxn>
                <a:cxn ang="0">
                  <a:pos x="1466" y="170"/>
                </a:cxn>
                <a:cxn ang="0">
                  <a:pos x="1576" y="255"/>
                </a:cxn>
                <a:cxn ang="0">
                  <a:pos x="1671" y="360"/>
                </a:cxn>
                <a:cxn ang="0">
                  <a:pos x="1751" y="476"/>
                </a:cxn>
                <a:cxn ang="0">
                  <a:pos x="1751" y="476"/>
                </a:cxn>
              </a:cxnLst>
              <a:rect l="0" t="0" r="r" b="b"/>
              <a:pathLst>
                <a:path w="1876" h="1196">
                  <a:moveTo>
                    <a:pt x="1751" y="476"/>
                  </a:moveTo>
                  <a:lnTo>
                    <a:pt x="1816" y="606"/>
                  </a:lnTo>
                  <a:lnTo>
                    <a:pt x="1856" y="746"/>
                  </a:lnTo>
                  <a:lnTo>
                    <a:pt x="1876" y="896"/>
                  </a:lnTo>
                  <a:lnTo>
                    <a:pt x="1871" y="1046"/>
                  </a:lnTo>
                  <a:lnTo>
                    <a:pt x="1851" y="1196"/>
                  </a:lnTo>
                  <a:lnTo>
                    <a:pt x="1446" y="1056"/>
                  </a:lnTo>
                  <a:lnTo>
                    <a:pt x="1436" y="896"/>
                  </a:lnTo>
                  <a:lnTo>
                    <a:pt x="1426" y="736"/>
                  </a:lnTo>
                  <a:lnTo>
                    <a:pt x="1411" y="576"/>
                  </a:lnTo>
                  <a:lnTo>
                    <a:pt x="1326" y="536"/>
                  </a:lnTo>
                  <a:lnTo>
                    <a:pt x="1236" y="496"/>
                  </a:lnTo>
                  <a:lnTo>
                    <a:pt x="1156" y="460"/>
                  </a:lnTo>
                  <a:lnTo>
                    <a:pt x="1076" y="435"/>
                  </a:lnTo>
                  <a:lnTo>
                    <a:pt x="1011" y="425"/>
                  </a:lnTo>
                  <a:lnTo>
                    <a:pt x="951" y="435"/>
                  </a:lnTo>
                  <a:lnTo>
                    <a:pt x="575" y="496"/>
                  </a:lnTo>
                  <a:lnTo>
                    <a:pt x="560" y="636"/>
                  </a:lnTo>
                  <a:lnTo>
                    <a:pt x="555" y="781"/>
                  </a:lnTo>
                  <a:lnTo>
                    <a:pt x="380" y="731"/>
                  </a:lnTo>
                  <a:lnTo>
                    <a:pt x="375" y="891"/>
                  </a:lnTo>
                  <a:lnTo>
                    <a:pt x="0" y="786"/>
                  </a:lnTo>
                  <a:lnTo>
                    <a:pt x="30" y="636"/>
                  </a:lnTo>
                  <a:lnTo>
                    <a:pt x="95" y="491"/>
                  </a:lnTo>
                  <a:lnTo>
                    <a:pt x="185" y="355"/>
                  </a:lnTo>
                  <a:lnTo>
                    <a:pt x="295" y="235"/>
                  </a:lnTo>
                  <a:lnTo>
                    <a:pt x="425" y="135"/>
                  </a:lnTo>
                  <a:lnTo>
                    <a:pt x="545" y="70"/>
                  </a:lnTo>
                  <a:lnTo>
                    <a:pt x="675" y="30"/>
                  </a:lnTo>
                  <a:lnTo>
                    <a:pt x="810" y="5"/>
                  </a:lnTo>
                  <a:lnTo>
                    <a:pt x="951" y="0"/>
                  </a:lnTo>
                  <a:lnTo>
                    <a:pt x="951" y="0"/>
                  </a:lnTo>
                  <a:lnTo>
                    <a:pt x="1091" y="15"/>
                  </a:lnTo>
                  <a:lnTo>
                    <a:pt x="1226" y="45"/>
                  </a:lnTo>
                  <a:lnTo>
                    <a:pt x="1356" y="100"/>
                  </a:lnTo>
                  <a:lnTo>
                    <a:pt x="1466" y="170"/>
                  </a:lnTo>
                  <a:lnTo>
                    <a:pt x="1576" y="255"/>
                  </a:lnTo>
                  <a:lnTo>
                    <a:pt x="1671" y="360"/>
                  </a:lnTo>
                  <a:lnTo>
                    <a:pt x="1751" y="476"/>
                  </a:lnTo>
                  <a:lnTo>
                    <a:pt x="1751" y="476"/>
                  </a:lnTo>
                  <a:close/>
                </a:path>
              </a:pathLst>
            </a:custGeom>
            <a:solidFill>
              <a:srgbClr val="FF0000"/>
            </a:solidFill>
            <a:ln w="0">
              <a:solidFill>
                <a:srgbClr val="FF0000"/>
              </a:solidFill>
              <a:prstDash val="solid"/>
              <a:round/>
              <a:headEnd/>
              <a:tailEnd/>
            </a:ln>
          </p:spPr>
          <p:txBody>
            <a:bodyPr/>
            <a:lstStyle/>
            <a:p>
              <a:endParaRPr lang="en-US"/>
            </a:p>
          </p:txBody>
        </p:sp>
        <p:sp>
          <p:nvSpPr>
            <p:cNvPr id="114" name="Freeform 56"/>
            <p:cNvSpPr>
              <a:spLocks/>
            </p:cNvSpPr>
            <p:nvPr/>
          </p:nvSpPr>
          <p:spPr bwMode="auto">
            <a:xfrm>
              <a:off x="1176" y="626"/>
              <a:ext cx="20" cy="175"/>
            </a:xfrm>
            <a:custGeom>
              <a:avLst/>
              <a:gdLst/>
              <a:ahLst/>
              <a:cxnLst>
                <a:cxn ang="0">
                  <a:pos x="20" y="10"/>
                </a:cxn>
                <a:cxn ang="0">
                  <a:pos x="20" y="175"/>
                </a:cxn>
                <a:cxn ang="0">
                  <a:pos x="20" y="160"/>
                </a:cxn>
                <a:cxn ang="0">
                  <a:pos x="15" y="145"/>
                </a:cxn>
                <a:cxn ang="0">
                  <a:pos x="15" y="130"/>
                </a:cxn>
                <a:cxn ang="0">
                  <a:pos x="10" y="120"/>
                </a:cxn>
                <a:cxn ang="0">
                  <a:pos x="0" y="115"/>
                </a:cxn>
                <a:cxn ang="0">
                  <a:pos x="0" y="60"/>
                </a:cxn>
                <a:cxn ang="0">
                  <a:pos x="0" y="0"/>
                </a:cxn>
                <a:cxn ang="0">
                  <a:pos x="10" y="5"/>
                </a:cxn>
                <a:cxn ang="0">
                  <a:pos x="20" y="10"/>
                </a:cxn>
              </a:cxnLst>
              <a:rect l="0" t="0" r="r" b="b"/>
              <a:pathLst>
                <a:path w="20" h="175">
                  <a:moveTo>
                    <a:pt x="20" y="10"/>
                  </a:moveTo>
                  <a:lnTo>
                    <a:pt x="20" y="175"/>
                  </a:lnTo>
                  <a:lnTo>
                    <a:pt x="20" y="160"/>
                  </a:lnTo>
                  <a:lnTo>
                    <a:pt x="15" y="145"/>
                  </a:lnTo>
                  <a:lnTo>
                    <a:pt x="15" y="130"/>
                  </a:lnTo>
                  <a:lnTo>
                    <a:pt x="10" y="120"/>
                  </a:lnTo>
                  <a:lnTo>
                    <a:pt x="0" y="115"/>
                  </a:lnTo>
                  <a:lnTo>
                    <a:pt x="0" y="60"/>
                  </a:lnTo>
                  <a:lnTo>
                    <a:pt x="0" y="0"/>
                  </a:lnTo>
                  <a:lnTo>
                    <a:pt x="10" y="5"/>
                  </a:lnTo>
                  <a:lnTo>
                    <a:pt x="20" y="10"/>
                  </a:lnTo>
                  <a:close/>
                </a:path>
              </a:pathLst>
            </a:custGeom>
            <a:solidFill>
              <a:srgbClr val="000000"/>
            </a:solidFill>
            <a:ln w="0">
              <a:solidFill>
                <a:srgbClr val="000000"/>
              </a:solidFill>
              <a:prstDash val="solid"/>
              <a:round/>
              <a:headEnd/>
              <a:tailEnd/>
            </a:ln>
          </p:spPr>
          <p:txBody>
            <a:bodyPr/>
            <a:lstStyle/>
            <a:p>
              <a:endParaRPr lang="en-US"/>
            </a:p>
          </p:txBody>
        </p:sp>
        <p:sp>
          <p:nvSpPr>
            <p:cNvPr id="115" name="Freeform 57"/>
            <p:cNvSpPr>
              <a:spLocks/>
            </p:cNvSpPr>
            <p:nvPr/>
          </p:nvSpPr>
          <p:spPr bwMode="auto">
            <a:xfrm>
              <a:off x="1231" y="651"/>
              <a:ext cx="20" cy="165"/>
            </a:xfrm>
            <a:custGeom>
              <a:avLst/>
              <a:gdLst/>
              <a:ahLst/>
              <a:cxnLst>
                <a:cxn ang="0">
                  <a:pos x="20" y="5"/>
                </a:cxn>
                <a:cxn ang="0">
                  <a:pos x="20" y="165"/>
                </a:cxn>
                <a:cxn ang="0">
                  <a:pos x="15" y="150"/>
                </a:cxn>
                <a:cxn ang="0">
                  <a:pos x="15" y="140"/>
                </a:cxn>
                <a:cxn ang="0">
                  <a:pos x="15" y="125"/>
                </a:cxn>
                <a:cxn ang="0">
                  <a:pos x="10" y="115"/>
                </a:cxn>
                <a:cxn ang="0">
                  <a:pos x="10" y="110"/>
                </a:cxn>
                <a:cxn ang="0">
                  <a:pos x="0" y="105"/>
                </a:cxn>
                <a:cxn ang="0">
                  <a:pos x="0" y="55"/>
                </a:cxn>
                <a:cxn ang="0">
                  <a:pos x="0" y="0"/>
                </a:cxn>
                <a:cxn ang="0">
                  <a:pos x="10" y="5"/>
                </a:cxn>
                <a:cxn ang="0">
                  <a:pos x="20" y="5"/>
                </a:cxn>
              </a:cxnLst>
              <a:rect l="0" t="0" r="r" b="b"/>
              <a:pathLst>
                <a:path w="20" h="165">
                  <a:moveTo>
                    <a:pt x="20" y="5"/>
                  </a:moveTo>
                  <a:lnTo>
                    <a:pt x="20" y="165"/>
                  </a:lnTo>
                  <a:lnTo>
                    <a:pt x="15" y="150"/>
                  </a:lnTo>
                  <a:lnTo>
                    <a:pt x="15" y="140"/>
                  </a:lnTo>
                  <a:lnTo>
                    <a:pt x="15" y="125"/>
                  </a:lnTo>
                  <a:lnTo>
                    <a:pt x="10" y="115"/>
                  </a:lnTo>
                  <a:lnTo>
                    <a:pt x="10" y="110"/>
                  </a:lnTo>
                  <a:lnTo>
                    <a:pt x="0" y="105"/>
                  </a:lnTo>
                  <a:lnTo>
                    <a:pt x="0" y="55"/>
                  </a:lnTo>
                  <a:lnTo>
                    <a:pt x="0" y="0"/>
                  </a:lnTo>
                  <a:lnTo>
                    <a:pt x="10" y="5"/>
                  </a:lnTo>
                  <a:lnTo>
                    <a:pt x="20" y="5"/>
                  </a:lnTo>
                  <a:close/>
                </a:path>
              </a:pathLst>
            </a:custGeom>
            <a:solidFill>
              <a:srgbClr val="000000"/>
            </a:solidFill>
            <a:ln w="0">
              <a:solidFill>
                <a:srgbClr val="000000"/>
              </a:solidFill>
              <a:prstDash val="solid"/>
              <a:round/>
              <a:headEnd/>
              <a:tailEnd/>
            </a:ln>
          </p:spPr>
          <p:txBody>
            <a:bodyPr/>
            <a:lstStyle/>
            <a:p>
              <a:endParaRPr lang="en-US"/>
            </a:p>
          </p:txBody>
        </p:sp>
        <p:sp>
          <p:nvSpPr>
            <p:cNvPr id="116" name="Freeform 58"/>
            <p:cNvSpPr>
              <a:spLocks/>
            </p:cNvSpPr>
            <p:nvPr/>
          </p:nvSpPr>
          <p:spPr bwMode="auto">
            <a:xfrm>
              <a:off x="1286" y="671"/>
              <a:ext cx="20" cy="155"/>
            </a:xfrm>
            <a:custGeom>
              <a:avLst/>
              <a:gdLst/>
              <a:ahLst/>
              <a:cxnLst>
                <a:cxn ang="0">
                  <a:pos x="20" y="10"/>
                </a:cxn>
                <a:cxn ang="0">
                  <a:pos x="20" y="155"/>
                </a:cxn>
                <a:cxn ang="0">
                  <a:pos x="15" y="145"/>
                </a:cxn>
                <a:cxn ang="0">
                  <a:pos x="15" y="135"/>
                </a:cxn>
                <a:cxn ang="0">
                  <a:pos x="15" y="125"/>
                </a:cxn>
                <a:cxn ang="0">
                  <a:pos x="10" y="115"/>
                </a:cxn>
                <a:cxn ang="0">
                  <a:pos x="10" y="110"/>
                </a:cxn>
                <a:cxn ang="0">
                  <a:pos x="0" y="110"/>
                </a:cxn>
                <a:cxn ang="0">
                  <a:pos x="0" y="55"/>
                </a:cxn>
                <a:cxn ang="0">
                  <a:pos x="0" y="0"/>
                </a:cxn>
                <a:cxn ang="0">
                  <a:pos x="10" y="5"/>
                </a:cxn>
                <a:cxn ang="0">
                  <a:pos x="15" y="5"/>
                </a:cxn>
                <a:cxn ang="0">
                  <a:pos x="20" y="10"/>
                </a:cxn>
              </a:cxnLst>
              <a:rect l="0" t="0" r="r" b="b"/>
              <a:pathLst>
                <a:path w="20" h="155">
                  <a:moveTo>
                    <a:pt x="20" y="10"/>
                  </a:moveTo>
                  <a:lnTo>
                    <a:pt x="20" y="155"/>
                  </a:lnTo>
                  <a:lnTo>
                    <a:pt x="15" y="145"/>
                  </a:lnTo>
                  <a:lnTo>
                    <a:pt x="15" y="135"/>
                  </a:lnTo>
                  <a:lnTo>
                    <a:pt x="15" y="125"/>
                  </a:lnTo>
                  <a:lnTo>
                    <a:pt x="10" y="115"/>
                  </a:lnTo>
                  <a:lnTo>
                    <a:pt x="10" y="110"/>
                  </a:lnTo>
                  <a:lnTo>
                    <a:pt x="0" y="110"/>
                  </a:lnTo>
                  <a:lnTo>
                    <a:pt x="0" y="55"/>
                  </a:lnTo>
                  <a:lnTo>
                    <a:pt x="0" y="0"/>
                  </a:lnTo>
                  <a:lnTo>
                    <a:pt x="10" y="5"/>
                  </a:lnTo>
                  <a:lnTo>
                    <a:pt x="15" y="5"/>
                  </a:lnTo>
                  <a:lnTo>
                    <a:pt x="20" y="10"/>
                  </a:lnTo>
                  <a:close/>
                </a:path>
              </a:pathLst>
            </a:custGeom>
            <a:solidFill>
              <a:srgbClr val="000000"/>
            </a:solidFill>
            <a:ln w="0">
              <a:solidFill>
                <a:srgbClr val="000000"/>
              </a:solidFill>
              <a:prstDash val="solid"/>
              <a:round/>
              <a:headEnd/>
              <a:tailEnd/>
            </a:ln>
          </p:spPr>
          <p:txBody>
            <a:bodyPr/>
            <a:lstStyle/>
            <a:p>
              <a:endParaRPr lang="en-US"/>
            </a:p>
          </p:txBody>
        </p:sp>
        <p:sp>
          <p:nvSpPr>
            <p:cNvPr id="117" name="Freeform 59"/>
            <p:cNvSpPr>
              <a:spLocks/>
            </p:cNvSpPr>
            <p:nvPr/>
          </p:nvSpPr>
          <p:spPr bwMode="auto">
            <a:xfrm>
              <a:off x="800" y="981"/>
              <a:ext cx="311" cy="120"/>
            </a:xfrm>
            <a:custGeom>
              <a:avLst/>
              <a:gdLst/>
              <a:ahLst/>
              <a:cxnLst>
                <a:cxn ang="0">
                  <a:pos x="306" y="0"/>
                </a:cxn>
                <a:cxn ang="0">
                  <a:pos x="311" y="60"/>
                </a:cxn>
                <a:cxn ang="0">
                  <a:pos x="311" y="120"/>
                </a:cxn>
                <a:cxn ang="0">
                  <a:pos x="0" y="35"/>
                </a:cxn>
                <a:cxn ang="0">
                  <a:pos x="101" y="20"/>
                </a:cxn>
                <a:cxn ang="0">
                  <a:pos x="201" y="10"/>
                </a:cxn>
                <a:cxn ang="0">
                  <a:pos x="306" y="0"/>
                </a:cxn>
              </a:cxnLst>
              <a:rect l="0" t="0" r="r" b="b"/>
              <a:pathLst>
                <a:path w="311" h="120">
                  <a:moveTo>
                    <a:pt x="306" y="0"/>
                  </a:moveTo>
                  <a:lnTo>
                    <a:pt x="311" y="60"/>
                  </a:lnTo>
                  <a:lnTo>
                    <a:pt x="311" y="120"/>
                  </a:lnTo>
                  <a:lnTo>
                    <a:pt x="0" y="35"/>
                  </a:lnTo>
                  <a:lnTo>
                    <a:pt x="101" y="20"/>
                  </a:lnTo>
                  <a:lnTo>
                    <a:pt x="201" y="10"/>
                  </a:lnTo>
                  <a:lnTo>
                    <a:pt x="306" y="0"/>
                  </a:lnTo>
                  <a:close/>
                </a:path>
              </a:pathLst>
            </a:custGeom>
            <a:solidFill>
              <a:srgbClr val="404040"/>
            </a:solidFill>
            <a:ln w="0">
              <a:solidFill>
                <a:srgbClr val="404040"/>
              </a:solidFill>
              <a:prstDash val="solid"/>
              <a:round/>
              <a:headEnd/>
              <a:tailEnd/>
            </a:ln>
          </p:spPr>
          <p:txBody>
            <a:bodyPr/>
            <a:lstStyle/>
            <a:p>
              <a:endParaRPr lang="en-US"/>
            </a:p>
          </p:txBody>
        </p:sp>
        <p:sp>
          <p:nvSpPr>
            <p:cNvPr id="118" name="Freeform 60"/>
            <p:cNvSpPr>
              <a:spLocks/>
            </p:cNvSpPr>
            <p:nvPr/>
          </p:nvSpPr>
          <p:spPr bwMode="auto">
            <a:xfrm>
              <a:off x="0" y="736"/>
              <a:ext cx="380" cy="160"/>
            </a:xfrm>
            <a:custGeom>
              <a:avLst/>
              <a:gdLst/>
              <a:ahLst/>
              <a:cxnLst>
                <a:cxn ang="0">
                  <a:pos x="0" y="55"/>
                </a:cxn>
                <a:cxn ang="0">
                  <a:pos x="380" y="0"/>
                </a:cxn>
                <a:cxn ang="0">
                  <a:pos x="380" y="160"/>
                </a:cxn>
                <a:cxn ang="0">
                  <a:pos x="0" y="55"/>
                </a:cxn>
              </a:cxnLst>
              <a:rect l="0" t="0" r="r" b="b"/>
              <a:pathLst>
                <a:path w="380" h="160">
                  <a:moveTo>
                    <a:pt x="0" y="55"/>
                  </a:moveTo>
                  <a:lnTo>
                    <a:pt x="380" y="0"/>
                  </a:lnTo>
                  <a:lnTo>
                    <a:pt x="380" y="160"/>
                  </a:lnTo>
                  <a:lnTo>
                    <a:pt x="0" y="55"/>
                  </a:lnTo>
                  <a:close/>
                </a:path>
              </a:pathLst>
            </a:custGeom>
            <a:solidFill>
              <a:srgbClr val="404040"/>
            </a:solidFill>
            <a:ln w="0">
              <a:solidFill>
                <a:srgbClr val="404040"/>
              </a:solidFill>
              <a:prstDash val="solid"/>
              <a:round/>
              <a:headEnd/>
              <a:tailEnd/>
            </a:ln>
          </p:spPr>
          <p:txBody>
            <a:bodyPr/>
            <a:lstStyle/>
            <a:p>
              <a:endParaRPr lang="en-US"/>
            </a:p>
          </p:txBody>
        </p:sp>
        <p:sp>
          <p:nvSpPr>
            <p:cNvPr id="119" name="Freeform 61"/>
            <p:cNvSpPr>
              <a:spLocks/>
            </p:cNvSpPr>
            <p:nvPr/>
          </p:nvSpPr>
          <p:spPr bwMode="auto">
            <a:xfrm>
              <a:off x="380" y="430"/>
              <a:ext cx="661" cy="586"/>
            </a:xfrm>
            <a:custGeom>
              <a:avLst/>
              <a:gdLst/>
              <a:ahLst/>
              <a:cxnLst>
                <a:cxn ang="0">
                  <a:pos x="0" y="306"/>
                </a:cxn>
                <a:cxn ang="0">
                  <a:pos x="0" y="466"/>
                </a:cxn>
                <a:cxn ang="0">
                  <a:pos x="420" y="586"/>
                </a:cxn>
                <a:cxn ang="0">
                  <a:pos x="661" y="556"/>
                </a:cxn>
                <a:cxn ang="0">
                  <a:pos x="661" y="0"/>
                </a:cxn>
                <a:cxn ang="0">
                  <a:pos x="641" y="0"/>
                </a:cxn>
                <a:cxn ang="0">
                  <a:pos x="626" y="0"/>
                </a:cxn>
                <a:cxn ang="0">
                  <a:pos x="616" y="5"/>
                </a:cxn>
                <a:cxn ang="0">
                  <a:pos x="606" y="5"/>
                </a:cxn>
                <a:cxn ang="0">
                  <a:pos x="601" y="5"/>
                </a:cxn>
                <a:cxn ang="0">
                  <a:pos x="190" y="71"/>
                </a:cxn>
                <a:cxn ang="0">
                  <a:pos x="185" y="106"/>
                </a:cxn>
                <a:cxn ang="0">
                  <a:pos x="180" y="146"/>
                </a:cxn>
                <a:cxn ang="0">
                  <a:pos x="180" y="186"/>
                </a:cxn>
                <a:cxn ang="0">
                  <a:pos x="175" y="216"/>
                </a:cxn>
                <a:cxn ang="0">
                  <a:pos x="175" y="226"/>
                </a:cxn>
                <a:cxn ang="0">
                  <a:pos x="175" y="356"/>
                </a:cxn>
                <a:cxn ang="0">
                  <a:pos x="0" y="306"/>
                </a:cxn>
              </a:cxnLst>
              <a:rect l="0" t="0" r="r" b="b"/>
              <a:pathLst>
                <a:path w="661" h="586">
                  <a:moveTo>
                    <a:pt x="0" y="306"/>
                  </a:moveTo>
                  <a:lnTo>
                    <a:pt x="0" y="466"/>
                  </a:lnTo>
                  <a:lnTo>
                    <a:pt x="420" y="586"/>
                  </a:lnTo>
                  <a:lnTo>
                    <a:pt x="661" y="556"/>
                  </a:lnTo>
                  <a:lnTo>
                    <a:pt x="661" y="0"/>
                  </a:lnTo>
                  <a:lnTo>
                    <a:pt x="641" y="0"/>
                  </a:lnTo>
                  <a:lnTo>
                    <a:pt x="626" y="0"/>
                  </a:lnTo>
                  <a:lnTo>
                    <a:pt x="616" y="5"/>
                  </a:lnTo>
                  <a:lnTo>
                    <a:pt x="606" y="5"/>
                  </a:lnTo>
                  <a:lnTo>
                    <a:pt x="601" y="5"/>
                  </a:lnTo>
                  <a:lnTo>
                    <a:pt x="190" y="71"/>
                  </a:lnTo>
                  <a:lnTo>
                    <a:pt x="185" y="106"/>
                  </a:lnTo>
                  <a:lnTo>
                    <a:pt x="180" y="146"/>
                  </a:lnTo>
                  <a:lnTo>
                    <a:pt x="180" y="186"/>
                  </a:lnTo>
                  <a:lnTo>
                    <a:pt x="175" y="216"/>
                  </a:lnTo>
                  <a:lnTo>
                    <a:pt x="175" y="226"/>
                  </a:lnTo>
                  <a:lnTo>
                    <a:pt x="175" y="356"/>
                  </a:lnTo>
                  <a:lnTo>
                    <a:pt x="0" y="306"/>
                  </a:lnTo>
                  <a:close/>
                </a:path>
              </a:pathLst>
            </a:custGeom>
            <a:solidFill>
              <a:srgbClr val="CCCCCC"/>
            </a:solidFill>
            <a:ln w="0">
              <a:solidFill>
                <a:srgbClr val="CCCCCC"/>
              </a:solidFill>
              <a:prstDash val="solid"/>
              <a:round/>
              <a:headEnd/>
              <a:tailEnd/>
            </a:ln>
          </p:spPr>
          <p:txBody>
            <a:bodyPr/>
            <a:lstStyle/>
            <a:p>
              <a:endParaRPr lang="en-US"/>
            </a:p>
          </p:txBody>
        </p:sp>
        <p:sp>
          <p:nvSpPr>
            <p:cNvPr id="120" name="Freeform 62"/>
            <p:cNvSpPr>
              <a:spLocks/>
            </p:cNvSpPr>
            <p:nvPr/>
          </p:nvSpPr>
          <p:spPr bwMode="auto">
            <a:xfrm>
              <a:off x="880" y="596"/>
              <a:ext cx="46" cy="160"/>
            </a:xfrm>
            <a:custGeom>
              <a:avLst/>
              <a:gdLst/>
              <a:ahLst/>
              <a:cxnLst>
                <a:cxn ang="0">
                  <a:pos x="46" y="125"/>
                </a:cxn>
                <a:cxn ang="0">
                  <a:pos x="26" y="125"/>
                </a:cxn>
                <a:cxn ang="0">
                  <a:pos x="15" y="130"/>
                </a:cxn>
                <a:cxn ang="0">
                  <a:pos x="10" y="135"/>
                </a:cxn>
                <a:cxn ang="0">
                  <a:pos x="5" y="150"/>
                </a:cxn>
                <a:cxn ang="0">
                  <a:pos x="0" y="160"/>
                </a:cxn>
                <a:cxn ang="0">
                  <a:pos x="0" y="5"/>
                </a:cxn>
                <a:cxn ang="0">
                  <a:pos x="46" y="0"/>
                </a:cxn>
                <a:cxn ang="0">
                  <a:pos x="46" y="125"/>
                </a:cxn>
              </a:cxnLst>
              <a:rect l="0" t="0" r="r" b="b"/>
              <a:pathLst>
                <a:path w="46" h="160">
                  <a:moveTo>
                    <a:pt x="46" y="125"/>
                  </a:moveTo>
                  <a:lnTo>
                    <a:pt x="26" y="125"/>
                  </a:lnTo>
                  <a:lnTo>
                    <a:pt x="15" y="130"/>
                  </a:lnTo>
                  <a:lnTo>
                    <a:pt x="10" y="135"/>
                  </a:lnTo>
                  <a:lnTo>
                    <a:pt x="5" y="150"/>
                  </a:lnTo>
                  <a:lnTo>
                    <a:pt x="0" y="160"/>
                  </a:lnTo>
                  <a:lnTo>
                    <a:pt x="0" y="5"/>
                  </a:lnTo>
                  <a:lnTo>
                    <a:pt x="46" y="0"/>
                  </a:lnTo>
                  <a:lnTo>
                    <a:pt x="46" y="125"/>
                  </a:lnTo>
                  <a:close/>
                </a:path>
              </a:pathLst>
            </a:custGeom>
            <a:solidFill>
              <a:srgbClr val="000000"/>
            </a:solidFill>
            <a:ln w="0">
              <a:solidFill>
                <a:srgbClr val="000000"/>
              </a:solidFill>
              <a:prstDash val="solid"/>
              <a:round/>
              <a:headEnd/>
              <a:tailEnd/>
            </a:ln>
          </p:spPr>
          <p:txBody>
            <a:bodyPr/>
            <a:lstStyle/>
            <a:p>
              <a:endParaRPr lang="en-US"/>
            </a:p>
          </p:txBody>
        </p:sp>
        <p:sp>
          <p:nvSpPr>
            <p:cNvPr id="121" name="Freeform 63"/>
            <p:cNvSpPr>
              <a:spLocks/>
            </p:cNvSpPr>
            <p:nvPr/>
          </p:nvSpPr>
          <p:spPr bwMode="auto">
            <a:xfrm>
              <a:off x="770" y="611"/>
              <a:ext cx="50" cy="155"/>
            </a:xfrm>
            <a:custGeom>
              <a:avLst/>
              <a:gdLst/>
              <a:ahLst/>
              <a:cxnLst>
                <a:cxn ang="0">
                  <a:pos x="50" y="120"/>
                </a:cxn>
                <a:cxn ang="0">
                  <a:pos x="35" y="120"/>
                </a:cxn>
                <a:cxn ang="0">
                  <a:pos x="20" y="125"/>
                </a:cxn>
                <a:cxn ang="0">
                  <a:pos x="10" y="130"/>
                </a:cxn>
                <a:cxn ang="0">
                  <a:pos x="5" y="140"/>
                </a:cxn>
                <a:cxn ang="0">
                  <a:pos x="0" y="155"/>
                </a:cxn>
                <a:cxn ang="0">
                  <a:pos x="0" y="5"/>
                </a:cxn>
                <a:cxn ang="0">
                  <a:pos x="50" y="0"/>
                </a:cxn>
                <a:cxn ang="0">
                  <a:pos x="50" y="120"/>
                </a:cxn>
              </a:cxnLst>
              <a:rect l="0" t="0" r="r" b="b"/>
              <a:pathLst>
                <a:path w="50" h="155">
                  <a:moveTo>
                    <a:pt x="50" y="120"/>
                  </a:moveTo>
                  <a:lnTo>
                    <a:pt x="35" y="120"/>
                  </a:lnTo>
                  <a:lnTo>
                    <a:pt x="20" y="125"/>
                  </a:lnTo>
                  <a:lnTo>
                    <a:pt x="10" y="130"/>
                  </a:lnTo>
                  <a:lnTo>
                    <a:pt x="5" y="140"/>
                  </a:lnTo>
                  <a:lnTo>
                    <a:pt x="0" y="155"/>
                  </a:lnTo>
                  <a:lnTo>
                    <a:pt x="0" y="5"/>
                  </a:lnTo>
                  <a:lnTo>
                    <a:pt x="50" y="0"/>
                  </a:lnTo>
                  <a:lnTo>
                    <a:pt x="50" y="120"/>
                  </a:lnTo>
                  <a:close/>
                </a:path>
              </a:pathLst>
            </a:custGeom>
            <a:solidFill>
              <a:srgbClr val="000000"/>
            </a:solidFill>
            <a:ln w="0">
              <a:solidFill>
                <a:srgbClr val="000000"/>
              </a:solidFill>
              <a:prstDash val="solid"/>
              <a:round/>
              <a:headEnd/>
              <a:tailEnd/>
            </a:ln>
          </p:spPr>
          <p:txBody>
            <a:bodyPr/>
            <a:lstStyle/>
            <a:p>
              <a:endParaRPr lang="en-US"/>
            </a:p>
          </p:txBody>
        </p:sp>
        <p:sp>
          <p:nvSpPr>
            <p:cNvPr id="122" name="Freeform 64"/>
            <p:cNvSpPr>
              <a:spLocks/>
            </p:cNvSpPr>
            <p:nvPr/>
          </p:nvSpPr>
          <p:spPr bwMode="auto">
            <a:xfrm>
              <a:off x="675" y="621"/>
              <a:ext cx="50" cy="160"/>
            </a:xfrm>
            <a:custGeom>
              <a:avLst/>
              <a:gdLst/>
              <a:ahLst/>
              <a:cxnLst>
                <a:cxn ang="0">
                  <a:pos x="50" y="115"/>
                </a:cxn>
                <a:cxn ang="0">
                  <a:pos x="30" y="115"/>
                </a:cxn>
                <a:cxn ang="0">
                  <a:pos x="20" y="115"/>
                </a:cxn>
                <a:cxn ang="0">
                  <a:pos x="10" y="120"/>
                </a:cxn>
                <a:cxn ang="0">
                  <a:pos x="5" y="130"/>
                </a:cxn>
                <a:cxn ang="0">
                  <a:pos x="0" y="140"/>
                </a:cxn>
                <a:cxn ang="0">
                  <a:pos x="0" y="160"/>
                </a:cxn>
                <a:cxn ang="0">
                  <a:pos x="0" y="5"/>
                </a:cxn>
                <a:cxn ang="0">
                  <a:pos x="50" y="0"/>
                </a:cxn>
                <a:cxn ang="0">
                  <a:pos x="50" y="115"/>
                </a:cxn>
              </a:cxnLst>
              <a:rect l="0" t="0" r="r" b="b"/>
              <a:pathLst>
                <a:path w="50" h="160">
                  <a:moveTo>
                    <a:pt x="50" y="115"/>
                  </a:moveTo>
                  <a:lnTo>
                    <a:pt x="30" y="115"/>
                  </a:lnTo>
                  <a:lnTo>
                    <a:pt x="20" y="115"/>
                  </a:lnTo>
                  <a:lnTo>
                    <a:pt x="10" y="120"/>
                  </a:lnTo>
                  <a:lnTo>
                    <a:pt x="5" y="130"/>
                  </a:lnTo>
                  <a:lnTo>
                    <a:pt x="0" y="140"/>
                  </a:lnTo>
                  <a:lnTo>
                    <a:pt x="0" y="160"/>
                  </a:lnTo>
                  <a:lnTo>
                    <a:pt x="0" y="5"/>
                  </a:lnTo>
                  <a:lnTo>
                    <a:pt x="50" y="0"/>
                  </a:lnTo>
                  <a:lnTo>
                    <a:pt x="50" y="115"/>
                  </a:lnTo>
                  <a:close/>
                </a:path>
              </a:pathLst>
            </a:custGeom>
            <a:solidFill>
              <a:srgbClr val="000000"/>
            </a:solidFill>
            <a:ln w="0">
              <a:solidFill>
                <a:srgbClr val="000000"/>
              </a:solidFill>
              <a:prstDash val="solid"/>
              <a:round/>
              <a:headEnd/>
              <a:tailEnd/>
            </a:ln>
          </p:spPr>
          <p:txBody>
            <a:bodyPr/>
            <a:lstStyle/>
            <a:p>
              <a:endParaRPr lang="en-US"/>
            </a:p>
          </p:txBody>
        </p:sp>
      </p:grpSp>
      <p:sp>
        <p:nvSpPr>
          <p:cNvPr id="123" name="TextBox 122"/>
          <p:cNvSpPr txBox="1"/>
          <p:nvPr/>
        </p:nvSpPr>
        <p:spPr>
          <a:xfrm>
            <a:off x="2209800" y="1320225"/>
            <a:ext cx="1119217" cy="584775"/>
          </a:xfrm>
          <a:prstGeom prst="rect">
            <a:avLst/>
          </a:prstGeom>
          <a:noFill/>
        </p:spPr>
        <p:txBody>
          <a:bodyPr wrap="none" rtlCol="0">
            <a:spAutoFit/>
          </a:bodyPr>
          <a:lstStyle/>
          <a:p>
            <a:r>
              <a:rPr lang="en-US" sz="3200" dirty="0" smtClean="0">
                <a:latin typeface="Arial" pitchFamily="34" charset="0"/>
                <a:cs typeface="Arial" pitchFamily="34" charset="0"/>
              </a:rPr>
              <a:t>UNM</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310075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8F8F8"/>
                </a:solidFill>
              </a:rPr>
              <a:t> What are your Questions so Far?</a:t>
            </a:r>
            <a:endParaRPr lang="en-US" dirty="0">
              <a:solidFill>
                <a:srgbClr val="F8F8F8"/>
              </a:solidFill>
            </a:endParaRPr>
          </a:p>
        </p:txBody>
      </p:sp>
      <p:sp>
        <p:nvSpPr>
          <p:cNvPr id="3" name="Content Placeholder 2"/>
          <p:cNvSpPr>
            <a:spLocks noGrp="1"/>
          </p:cNvSpPr>
          <p:nvPr>
            <p:ph idx="1"/>
          </p:nvPr>
        </p:nvSpPr>
        <p:spPr/>
        <p:txBody>
          <a:bodyPr/>
          <a:lstStyle/>
          <a:p>
            <a:endParaRPr lang="en-US" dirty="0" smtClean="0"/>
          </a:p>
          <a:p>
            <a:endParaRPr lang="en-US" dirty="0"/>
          </a:p>
          <a:p>
            <a:r>
              <a:rPr lang="en-US" dirty="0" smtClean="0"/>
              <a:t>General account code questions</a:t>
            </a:r>
          </a:p>
          <a:p>
            <a:endParaRPr lang="en-US" dirty="0"/>
          </a:p>
          <a:p>
            <a:r>
              <a:rPr lang="en-US" dirty="0" smtClean="0"/>
              <a:t>Specific account code questions</a:t>
            </a:r>
            <a:endParaRPr lang="en-US" dirty="0"/>
          </a:p>
        </p:txBody>
      </p:sp>
    </p:spTree>
    <p:extLst>
      <p:ext uri="{BB962C8B-B14F-4D97-AF65-F5344CB8AC3E}">
        <p14:creationId xmlns:p14="http://schemas.microsoft.com/office/powerpoint/2010/main" val="4201444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atin typeface="Century" pitchFamily="18" charset="0"/>
            </a:endParaRPr>
          </a:p>
        </p:txBody>
      </p:sp>
      <p:sp>
        <p:nvSpPr>
          <p:cNvPr id="5" name="Subtitle 2"/>
          <p:cNvSpPr>
            <a:spLocks noGrp="1"/>
          </p:cNvSpPr>
          <p:nvPr>
            <p:ph type="subTitle" idx="1"/>
          </p:nvPr>
        </p:nvSpPr>
        <p:spPr>
          <a:xfrm>
            <a:off x="2133600" y="0"/>
            <a:ext cx="5791200" cy="1143000"/>
          </a:xfrm>
        </p:spPr>
        <p:txBody>
          <a:bodyPr rtlCol="0">
            <a:normAutofit/>
          </a:bodyPr>
          <a:lstStyle/>
          <a:p>
            <a:pPr algn="ctr" eaLnBrk="1" fontAlgn="auto" hangingPunct="1">
              <a:spcBef>
                <a:spcPts val="0"/>
              </a:spcBef>
              <a:spcAft>
                <a:spcPts val="0"/>
              </a:spcAft>
              <a:defRPr/>
            </a:pPr>
            <a:r>
              <a:rPr lang="en-US" sz="4000" b="1" dirty="0" smtClean="0"/>
              <a:t>“F&amp;A Excludable”?</a:t>
            </a:r>
          </a:p>
          <a:p>
            <a:pPr algn="ctr" eaLnBrk="1" fontAlgn="auto" hangingPunct="1">
              <a:spcBef>
                <a:spcPts val="0"/>
              </a:spcBef>
              <a:spcAft>
                <a:spcPts val="0"/>
              </a:spcAft>
              <a:defRPr/>
            </a:pPr>
            <a:endParaRPr lang="en-US" sz="3900" b="1" dirty="0" smtClean="0"/>
          </a:p>
          <a:p>
            <a:pPr algn="l" eaLnBrk="1" fontAlgn="auto" hangingPunct="1">
              <a:spcBef>
                <a:spcPts val="0"/>
              </a:spcBef>
              <a:spcAft>
                <a:spcPts val="0"/>
              </a:spcAft>
              <a:defRPr/>
            </a:pPr>
            <a:endParaRPr lang="en-US" sz="2000" dirty="0" smtClean="0"/>
          </a:p>
        </p:txBody>
      </p:sp>
      <p:sp>
        <p:nvSpPr>
          <p:cNvPr id="22532" name="Subtitle 2"/>
          <p:cNvSpPr txBox="1">
            <a:spLocks/>
          </p:cNvSpPr>
          <p:nvPr/>
        </p:nvSpPr>
        <p:spPr bwMode="auto">
          <a:xfrm>
            <a:off x="2362200" y="1981200"/>
            <a:ext cx="4800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None/>
            </a:pPr>
            <a:endParaRPr lang="en-US" sz="2000">
              <a:latin typeface="Century" pitchFamily="18" charset="0"/>
            </a:endParaRPr>
          </a:p>
        </p:txBody>
      </p:sp>
      <p:graphicFrame>
        <p:nvGraphicFramePr>
          <p:cNvPr id="6" name="Table 5"/>
          <p:cNvGraphicFramePr>
            <a:graphicFrameLocks noGrp="1"/>
          </p:cNvGraphicFramePr>
          <p:nvPr/>
        </p:nvGraphicFramePr>
        <p:xfrm>
          <a:off x="457200" y="1066800"/>
          <a:ext cx="8382000" cy="5553075"/>
        </p:xfrm>
        <a:graphic>
          <a:graphicData uri="http://schemas.openxmlformats.org/drawingml/2006/table">
            <a:tbl>
              <a:tblPr/>
              <a:tblGrid>
                <a:gridCol w="3431760"/>
                <a:gridCol w="4950240"/>
              </a:tblGrid>
              <a:tr h="387939">
                <a:tc>
                  <a:txBody>
                    <a:bodyPr/>
                    <a:lstStyle/>
                    <a:p>
                      <a:pPr marL="0" marR="0" algn="ctr">
                        <a:spcBef>
                          <a:spcPts val="0"/>
                        </a:spcBef>
                        <a:spcAft>
                          <a:spcPts val="0"/>
                        </a:spcAft>
                      </a:pPr>
                      <a:r>
                        <a:rPr lang="en-US" sz="2400" b="1" dirty="0">
                          <a:latin typeface="Times New Roman"/>
                          <a:ea typeface="Times New Roman"/>
                          <a:cs typeface="Times New Roman"/>
                        </a:rPr>
                        <a:t>Account</a:t>
                      </a:r>
                      <a:endParaRPr lang="en-US" sz="2400" dirty="0">
                        <a:latin typeface="Times New Roman"/>
                        <a:ea typeface="Times New Roman"/>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latin typeface="Times New Roman"/>
                          <a:ea typeface="Times New Roman"/>
                          <a:cs typeface="Times New Roman"/>
                        </a:rPr>
                        <a:t>Purpose</a:t>
                      </a:r>
                      <a:endParaRPr lang="en-US" sz="2400" dirty="0">
                        <a:latin typeface="Times New Roman"/>
                        <a:ea typeface="Times New Roman"/>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086">
                <a:tc>
                  <a:txBody>
                    <a:bodyPr/>
                    <a:lstStyle/>
                    <a:p>
                      <a:pPr marL="0" marR="0">
                        <a:spcBef>
                          <a:spcPts val="0"/>
                        </a:spcBef>
                        <a:spcAft>
                          <a:spcPts val="0"/>
                        </a:spcAft>
                      </a:pPr>
                      <a:r>
                        <a:rPr lang="en-US" sz="2400" dirty="0">
                          <a:latin typeface="Times New Roman"/>
                          <a:ea typeface="Times New Roman"/>
                          <a:cs typeface="Times New Roman"/>
                        </a:rPr>
                        <a:t>31B0-Food F&amp;A Excludable</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Alcoholic beverages.  Food expenses for entertaining, fund raising, and marketing.  Student Activities and Alumni Expenses.</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43">
                <a:tc>
                  <a:txBody>
                    <a:bodyPr/>
                    <a:lstStyle/>
                    <a:p>
                      <a:pPr marL="0" marR="0">
                        <a:spcBef>
                          <a:spcPts val="0"/>
                        </a:spcBef>
                        <a:spcAft>
                          <a:spcPts val="0"/>
                        </a:spcAft>
                      </a:pPr>
                      <a:r>
                        <a:rPr lang="en-US" sz="2400" dirty="0">
                          <a:latin typeface="Times New Roman"/>
                          <a:ea typeface="Times New Roman"/>
                          <a:cs typeface="Times New Roman"/>
                        </a:rPr>
                        <a:t>37Y0-Supply Costs F&amp;A Excludable</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Supplies used for promotional activities.</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43">
                <a:tc>
                  <a:txBody>
                    <a:bodyPr/>
                    <a:lstStyle/>
                    <a:p>
                      <a:pPr marL="0" marR="0">
                        <a:spcBef>
                          <a:spcPts val="0"/>
                        </a:spcBef>
                        <a:spcAft>
                          <a:spcPts val="0"/>
                        </a:spcAft>
                      </a:pPr>
                      <a:r>
                        <a:rPr lang="en-US" sz="2400" dirty="0">
                          <a:latin typeface="Times New Roman"/>
                          <a:ea typeface="Times New Roman"/>
                          <a:cs typeface="Times New Roman"/>
                        </a:rPr>
                        <a:t>39Y0-Travel F&amp;A Excludable</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Travel associated with lobbying, entertainment.</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086">
                <a:tc>
                  <a:txBody>
                    <a:bodyPr/>
                    <a:lstStyle/>
                    <a:p>
                      <a:pPr marL="0" marR="0">
                        <a:spcBef>
                          <a:spcPts val="0"/>
                        </a:spcBef>
                        <a:spcAft>
                          <a:spcPts val="0"/>
                        </a:spcAft>
                      </a:pPr>
                      <a:r>
                        <a:rPr lang="en-US" sz="2400" dirty="0">
                          <a:latin typeface="Times New Roman"/>
                          <a:ea typeface="Times New Roman"/>
                          <a:cs typeface="Times New Roman"/>
                        </a:rPr>
                        <a:t>6350-Promotional Exp F&amp;A Excludable Gen</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Promotional items, gifts, and the costs of advertising and public relations designed solely to promote the University.</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878">
                <a:tc>
                  <a:txBody>
                    <a:bodyPr/>
                    <a:lstStyle/>
                    <a:p>
                      <a:pPr marL="0" marR="0">
                        <a:spcBef>
                          <a:spcPts val="0"/>
                        </a:spcBef>
                        <a:spcAft>
                          <a:spcPts val="0"/>
                        </a:spcAft>
                      </a:pPr>
                      <a:r>
                        <a:rPr lang="en-US" sz="2400" dirty="0">
                          <a:latin typeface="Times New Roman"/>
                          <a:ea typeface="Times New Roman"/>
                          <a:cs typeface="Times New Roman"/>
                        </a:rPr>
                        <a:t>69Y0-Professional Service F&amp;A Excludable</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Services purchased for F&amp;A excludable activities or items.</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9774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F &amp; A Excludable Guidelines</a:t>
            </a:r>
            <a:endParaRPr lang="en-US" dirty="0">
              <a:solidFill>
                <a:srgbClr val="F8F8F8"/>
              </a:solidFill>
            </a:endParaRPr>
          </a:p>
        </p:txBody>
      </p:sp>
      <p:sp>
        <p:nvSpPr>
          <p:cNvPr id="3" name="Content Placeholder 2"/>
          <p:cNvSpPr>
            <a:spLocks noGrp="1"/>
          </p:cNvSpPr>
          <p:nvPr>
            <p:ph idx="1"/>
          </p:nvPr>
        </p:nvSpPr>
        <p:spPr/>
        <p:txBody>
          <a:bodyPr>
            <a:normAutofit lnSpcReduction="10000"/>
          </a:bodyPr>
          <a:lstStyle/>
          <a:p>
            <a:r>
              <a:rPr lang="en-US" dirty="0"/>
              <a:t> </a:t>
            </a:r>
            <a:r>
              <a:rPr lang="en-US" dirty="0" smtClean="0"/>
              <a:t>Allowable Expenses only</a:t>
            </a:r>
          </a:p>
          <a:p>
            <a:pPr marL="0" indent="0">
              <a:buNone/>
            </a:pPr>
            <a:endParaRPr lang="en-US" dirty="0"/>
          </a:p>
          <a:p>
            <a:pPr marL="0" indent="0">
              <a:buNone/>
            </a:pPr>
            <a:r>
              <a:rPr lang="en-US" dirty="0" smtClean="0"/>
              <a:t>Excludable Expenses that are Allowed by policy but:</a:t>
            </a:r>
          </a:p>
          <a:p>
            <a:r>
              <a:rPr lang="en-US" dirty="0" smtClean="0"/>
              <a:t> solely promotional</a:t>
            </a:r>
          </a:p>
          <a:p>
            <a:pPr lvl="1"/>
            <a:r>
              <a:rPr lang="en-US" dirty="0" smtClean="0"/>
              <a:t>Receptions for donors, for prospective groups of employees to advertise UNM benefits, for fund raising</a:t>
            </a:r>
          </a:p>
          <a:p>
            <a:r>
              <a:rPr lang="en-US" dirty="0" smtClean="0"/>
              <a:t>Alcohol</a:t>
            </a:r>
          </a:p>
          <a:p>
            <a:pPr lvl="1"/>
            <a:r>
              <a:rPr lang="en-US" dirty="0" smtClean="0"/>
              <a:t>Always goes in 31B0</a:t>
            </a:r>
          </a:p>
          <a:p>
            <a:pPr lvl="1"/>
            <a:r>
              <a:rPr lang="en-US" dirty="0" smtClean="0"/>
              <a:t>Never goes on an I&amp;G index</a:t>
            </a:r>
          </a:p>
          <a:p>
            <a:pPr lvl="1"/>
            <a:r>
              <a:rPr lang="en-US" dirty="0" smtClean="0"/>
              <a:t>Never goes on a Contract or Grant Index</a:t>
            </a:r>
          </a:p>
        </p:txBody>
      </p:sp>
    </p:spTree>
    <p:extLst>
      <p:ext uri="{BB962C8B-B14F-4D97-AF65-F5344CB8AC3E}">
        <p14:creationId xmlns:p14="http://schemas.microsoft.com/office/powerpoint/2010/main" val="368790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8F8F8"/>
                </a:solidFill>
              </a:rPr>
              <a:t> Food</a:t>
            </a:r>
            <a:br>
              <a:rPr lang="en-US" dirty="0" smtClean="0">
                <a:solidFill>
                  <a:srgbClr val="F8F8F8"/>
                </a:solidFill>
              </a:rPr>
            </a:br>
            <a:r>
              <a:rPr lang="en-US" sz="4400" dirty="0" smtClean="0">
                <a:solidFill>
                  <a:srgbClr val="F8F8F8"/>
                </a:solidFill>
              </a:rPr>
              <a:t>Allowable?  F &amp; A excludable, or not?</a:t>
            </a:r>
            <a:endParaRPr lang="en-US" sz="4400" dirty="0">
              <a:solidFill>
                <a:srgbClr val="F8F8F8"/>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For a fund raising banquet</a:t>
            </a:r>
          </a:p>
          <a:p>
            <a:pPr marL="0" indent="0">
              <a:buNone/>
            </a:pPr>
            <a:r>
              <a:rPr lang="en-US" dirty="0" smtClean="0">
                <a:solidFill>
                  <a:srgbClr val="FFFF00"/>
                </a:solidFill>
              </a:rPr>
              <a:t>		Allowable and Excludable</a:t>
            </a:r>
          </a:p>
          <a:p>
            <a:pPr marL="514350" indent="-514350">
              <a:buFont typeface="+mj-lt"/>
              <a:buAutoNum type="arabicPeriod" startAt="2"/>
            </a:pPr>
            <a:r>
              <a:rPr lang="en-US" dirty="0" smtClean="0"/>
              <a:t>For a Christmas party</a:t>
            </a:r>
          </a:p>
          <a:p>
            <a:pPr marL="0" indent="0">
              <a:buNone/>
            </a:pPr>
            <a:r>
              <a:rPr lang="en-US" dirty="0" smtClean="0">
                <a:solidFill>
                  <a:srgbClr val="FFFF00"/>
                </a:solidFill>
              </a:rPr>
              <a:t>		Unallowable</a:t>
            </a:r>
          </a:p>
          <a:p>
            <a:pPr marL="514350" indent="-514350">
              <a:buFont typeface="+mj-lt"/>
              <a:buAutoNum type="arabicPeriod" startAt="3"/>
            </a:pPr>
            <a:r>
              <a:rPr lang="en-US" dirty="0" smtClean="0"/>
              <a:t>For a mandatory meeting of all faculty during lunch</a:t>
            </a:r>
          </a:p>
          <a:p>
            <a:pPr marL="0" indent="0">
              <a:buNone/>
            </a:pPr>
            <a:r>
              <a:rPr lang="en-US" dirty="0"/>
              <a:t>	</a:t>
            </a:r>
            <a:r>
              <a:rPr lang="en-US" dirty="0" smtClean="0"/>
              <a:t>	</a:t>
            </a:r>
            <a:r>
              <a:rPr lang="en-US" dirty="0">
                <a:solidFill>
                  <a:srgbClr val="FFFF00"/>
                </a:solidFill>
              </a:rPr>
              <a:t>M</a:t>
            </a:r>
            <a:r>
              <a:rPr lang="en-US" dirty="0" smtClean="0">
                <a:solidFill>
                  <a:srgbClr val="FFFF00"/>
                </a:solidFill>
              </a:rPr>
              <a:t>ay be allowable.  Not excludable</a:t>
            </a:r>
          </a:p>
          <a:p>
            <a:pPr marL="514350" indent="-514350">
              <a:buFont typeface="+mj-lt"/>
              <a:buAutoNum type="arabicPeriod" startAt="4"/>
            </a:pPr>
            <a:r>
              <a:rPr lang="en-US" dirty="0" smtClean="0"/>
              <a:t>For break room staff snacks</a:t>
            </a:r>
          </a:p>
          <a:p>
            <a:pPr marL="1463040" lvl="5" indent="0">
              <a:buNone/>
            </a:pPr>
            <a:r>
              <a:rPr lang="en-US" sz="2600" dirty="0"/>
              <a:t>	</a:t>
            </a:r>
            <a:r>
              <a:rPr lang="en-US" sz="2600" dirty="0" smtClean="0">
                <a:solidFill>
                  <a:srgbClr val="FFFF00"/>
                </a:solidFill>
              </a:rPr>
              <a:t>Unallowable</a:t>
            </a:r>
          </a:p>
          <a:p>
            <a:pPr marL="514350" indent="-514350">
              <a:buFont typeface="+mj-lt"/>
              <a:buAutoNum type="arabicPeriod" startAt="4"/>
            </a:pPr>
            <a:endParaRPr lang="en-US" dirty="0" smtClean="0"/>
          </a:p>
          <a:p>
            <a:pPr marL="514350" indent="-514350">
              <a:buFont typeface="+mj-lt"/>
              <a:buAutoNum type="arabicPeriod" startAt="4"/>
            </a:pPr>
            <a:endParaRPr lang="en-US" dirty="0" smtClean="0"/>
          </a:p>
          <a:p>
            <a:pPr lvl="1"/>
            <a:endParaRPr lang="en-US" dirty="0"/>
          </a:p>
          <a:p>
            <a:endParaRPr lang="en-US" dirty="0" smtClean="0"/>
          </a:p>
          <a:p>
            <a:endParaRPr lang="en-US" dirty="0" smtClean="0"/>
          </a:p>
        </p:txBody>
      </p:sp>
    </p:spTree>
    <p:extLst>
      <p:ext uri="{BB962C8B-B14F-4D97-AF65-F5344CB8AC3E}">
        <p14:creationId xmlns:p14="http://schemas.microsoft.com/office/powerpoint/2010/main" val="317060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8F8F8"/>
                </a:solidFill>
              </a:rPr>
              <a:t> Food </a:t>
            </a:r>
            <a:br>
              <a:rPr lang="en-US" dirty="0" smtClean="0">
                <a:solidFill>
                  <a:srgbClr val="F8F8F8"/>
                </a:solidFill>
              </a:rPr>
            </a:br>
            <a:r>
              <a:rPr lang="en-US" sz="4000" dirty="0" smtClean="0">
                <a:solidFill>
                  <a:srgbClr val="F8F8F8"/>
                </a:solidFill>
              </a:rPr>
              <a:t>Allowable?  F &amp; A excludable, or not?</a:t>
            </a:r>
            <a:endParaRPr lang="en-US" sz="4000" dirty="0">
              <a:solidFill>
                <a:srgbClr val="F8F8F8"/>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6"/>
            </a:pPr>
            <a:r>
              <a:rPr lang="en-US" dirty="0" smtClean="0"/>
              <a:t> Snacks for faculty sponsored study/review session</a:t>
            </a:r>
          </a:p>
          <a:p>
            <a:pPr marL="0" indent="0">
              <a:buNone/>
            </a:pPr>
            <a:r>
              <a:rPr lang="en-US" dirty="0" smtClean="0">
                <a:solidFill>
                  <a:srgbClr val="FFFF00"/>
                </a:solidFill>
              </a:rPr>
              <a:t>		May be allowable.  Not excludable</a:t>
            </a:r>
          </a:p>
          <a:p>
            <a:pPr marL="514350" indent="-514350">
              <a:buFont typeface="+mj-lt"/>
              <a:buAutoNum type="arabicPeriod" startAt="7"/>
            </a:pPr>
            <a:r>
              <a:rPr lang="en-US" dirty="0" smtClean="0"/>
              <a:t>For Retirement cake for retiring staff member</a:t>
            </a:r>
          </a:p>
          <a:p>
            <a:pPr marL="0" indent="0">
              <a:buNone/>
            </a:pPr>
            <a:r>
              <a:rPr lang="en-US" dirty="0" smtClean="0">
                <a:solidFill>
                  <a:srgbClr val="FFFF00"/>
                </a:solidFill>
              </a:rPr>
              <a:t>		Unallowable</a:t>
            </a:r>
          </a:p>
          <a:p>
            <a:pPr marL="514350" indent="-514350">
              <a:buFont typeface="+mj-lt"/>
              <a:buAutoNum type="arabicPeriod" startAt="7"/>
            </a:pPr>
            <a:r>
              <a:rPr lang="en-US" dirty="0" smtClean="0"/>
              <a:t>For a reception for  a major donor</a:t>
            </a:r>
          </a:p>
          <a:p>
            <a:pPr marL="0" indent="0">
              <a:buNone/>
            </a:pPr>
            <a:r>
              <a:rPr lang="en-US" dirty="0"/>
              <a:t>	</a:t>
            </a:r>
            <a:r>
              <a:rPr lang="en-US" dirty="0" smtClean="0"/>
              <a:t>	</a:t>
            </a:r>
            <a:r>
              <a:rPr lang="en-US" dirty="0">
                <a:solidFill>
                  <a:srgbClr val="FFFF00"/>
                </a:solidFill>
              </a:rPr>
              <a:t>M</a:t>
            </a:r>
            <a:r>
              <a:rPr lang="en-US" dirty="0" smtClean="0">
                <a:solidFill>
                  <a:srgbClr val="FFFF00"/>
                </a:solidFill>
              </a:rPr>
              <a:t>ay be allowable.  Excludable</a:t>
            </a:r>
          </a:p>
          <a:p>
            <a:pPr marL="514350" indent="-514350">
              <a:buFont typeface="+mj-lt"/>
              <a:buAutoNum type="arabicPeriod" startAt="4"/>
            </a:pPr>
            <a:endParaRPr lang="en-US" dirty="0" smtClean="0"/>
          </a:p>
          <a:p>
            <a:pPr marL="514350" indent="-514350">
              <a:buFont typeface="+mj-lt"/>
              <a:buAutoNum type="arabicPeriod" startAt="4"/>
            </a:pPr>
            <a:endParaRPr lang="en-US" dirty="0" smtClean="0"/>
          </a:p>
          <a:p>
            <a:pPr lvl="1"/>
            <a:endParaRPr lang="en-US" dirty="0"/>
          </a:p>
          <a:p>
            <a:endParaRPr lang="en-US" dirty="0" smtClean="0"/>
          </a:p>
          <a:p>
            <a:endParaRPr lang="en-US" dirty="0" smtClean="0"/>
          </a:p>
        </p:txBody>
      </p:sp>
    </p:spTree>
    <p:extLst>
      <p:ext uri="{BB962C8B-B14F-4D97-AF65-F5344CB8AC3E}">
        <p14:creationId xmlns:p14="http://schemas.microsoft.com/office/powerpoint/2010/main" val="75288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8F8F8"/>
                </a:solidFill>
              </a:rPr>
              <a:t> Supplies/Services </a:t>
            </a:r>
            <a:r>
              <a:rPr lang="en-US" dirty="0">
                <a:solidFill>
                  <a:srgbClr val="F8F8F8"/>
                </a:solidFill>
              </a:rPr>
              <a:t/>
            </a:r>
            <a:br>
              <a:rPr lang="en-US" dirty="0">
                <a:solidFill>
                  <a:srgbClr val="F8F8F8"/>
                </a:solidFill>
              </a:rPr>
            </a:br>
            <a:r>
              <a:rPr lang="en-US" sz="4400" dirty="0" smtClean="0">
                <a:solidFill>
                  <a:srgbClr val="F8F8F8"/>
                </a:solidFill>
              </a:rPr>
              <a:t>Allowable? F &amp; A excludable, or not?</a:t>
            </a:r>
            <a:endParaRPr lang="en-US" sz="4400" dirty="0">
              <a:solidFill>
                <a:srgbClr val="F8F8F8"/>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 Uniform shirts for OMI investigators </a:t>
            </a:r>
          </a:p>
          <a:p>
            <a:pPr marL="0" indent="0">
              <a:buNone/>
            </a:pPr>
            <a:r>
              <a:rPr lang="en-US" dirty="0" smtClean="0">
                <a:solidFill>
                  <a:srgbClr val="FFFF00"/>
                </a:solidFill>
              </a:rPr>
              <a:t>		Allowable</a:t>
            </a:r>
            <a:r>
              <a:rPr lang="en-US" dirty="0">
                <a:solidFill>
                  <a:srgbClr val="FFFF00"/>
                </a:solidFill>
              </a:rPr>
              <a:t>.  </a:t>
            </a:r>
            <a:r>
              <a:rPr lang="en-US" dirty="0" smtClean="0">
                <a:solidFill>
                  <a:srgbClr val="FFFF00"/>
                </a:solidFill>
              </a:rPr>
              <a:t>Not excludable</a:t>
            </a:r>
            <a:endParaRPr lang="en-US" dirty="0" smtClean="0"/>
          </a:p>
          <a:p>
            <a:pPr marL="514350" indent="-514350">
              <a:buFont typeface="+mj-lt"/>
              <a:buAutoNum type="arabicPeriod" startAt="2"/>
            </a:pPr>
            <a:r>
              <a:rPr lang="en-US" dirty="0" smtClean="0"/>
              <a:t>T shirts with a UNM logo for department staff</a:t>
            </a:r>
          </a:p>
          <a:p>
            <a:pPr marL="0" indent="0">
              <a:buNone/>
            </a:pPr>
            <a:r>
              <a:rPr lang="en-US" dirty="0" smtClean="0">
                <a:solidFill>
                  <a:srgbClr val="FFFF00"/>
                </a:solidFill>
              </a:rPr>
              <a:t>		Unallowable </a:t>
            </a:r>
            <a:endParaRPr lang="en-US" dirty="0" smtClean="0"/>
          </a:p>
          <a:p>
            <a:pPr marL="514350" indent="-514350">
              <a:buFont typeface="+mj-lt"/>
              <a:buAutoNum type="arabicPeriod" startAt="3"/>
            </a:pPr>
            <a:r>
              <a:rPr lang="en-US" dirty="0" smtClean="0"/>
              <a:t>Flowers for UNM Graduation Ceremony</a:t>
            </a:r>
          </a:p>
          <a:p>
            <a:pPr marL="0" indent="0">
              <a:buNone/>
            </a:pPr>
            <a:r>
              <a:rPr lang="en-US" dirty="0" smtClean="0">
                <a:solidFill>
                  <a:srgbClr val="FFFF00"/>
                </a:solidFill>
              </a:rPr>
              <a:t>		Allowable</a:t>
            </a:r>
            <a:r>
              <a:rPr lang="en-US" dirty="0">
                <a:solidFill>
                  <a:srgbClr val="FFFF00"/>
                </a:solidFill>
              </a:rPr>
              <a:t>.  </a:t>
            </a:r>
            <a:r>
              <a:rPr lang="en-US" dirty="0" smtClean="0">
                <a:solidFill>
                  <a:srgbClr val="FFFF00"/>
                </a:solidFill>
              </a:rPr>
              <a:t>Excludable</a:t>
            </a:r>
            <a:endParaRPr lang="en-US" dirty="0" smtClean="0"/>
          </a:p>
          <a:p>
            <a:pPr marL="514350" indent="-514350">
              <a:buFont typeface="+mj-lt"/>
              <a:buAutoNum type="arabicPeriod" startAt="4"/>
            </a:pPr>
            <a:r>
              <a:rPr lang="en-US" dirty="0" smtClean="0"/>
              <a:t>Flowers for a staff person who just graduated from UNM</a:t>
            </a:r>
          </a:p>
          <a:p>
            <a:pPr marL="0" indent="0">
              <a:buNone/>
            </a:pPr>
            <a:r>
              <a:rPr lang="en-US" dirty="0" smtClean="0">
                <a:solidFill>
                  <a:srgbClr val="FFFF00"/>
                </a:solidFill>
              </a:rPr>
              <a:t>		Unallowable</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lvl="1"/>
            <a:endParaRPr lang="en-US" dirty="0"/>
          </a:p>
          <a:p>
            <a:endParaRPr lang="en-US" dirty="0" smtClean="0"/>
          </a:p>
          <a:p>
            <a:endParaRPr lang="en-US" dirty="0" smtClean="0"/>
          </a:p>
        </p:txBody>
      </p:sp>
    </p:spTree>
    <p:extLst>
      <p:ext uri="{BB962C8B-B14F-4D97-AF65-F5344CB8AC3E}">
        <p14:creationId xmlns:p14="http://schemas.microsoft.com/office/powerpoint/2010/main" val="109658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8F8F8"/>
                </a:solidFill>
              </a:rPr>
              <a:t> Supplies/Services</a:t>
            </a:r>
            <a:br>
              <a:rPr lang="en-US" dirty="0" smtClean="0">
                <a:solidFill>
                  <a:srgbClr val="F8F8F8"/>
                </a:solidFill>
              </a:rPr>
            </a:br>
            <a:r>
              <a:rPr lang="en-US" sz="4400" dirty="0" smtClean="0">
                <a:solidFill>
                  <a:srgbClr val="F8F8F8"/>
                </a:solidFill>
              </a:rPr>
              <a:t>Allowable? F &amp; A excludable, or not?</a:t>
            </a:r>
            <a:endParaRPr lang="en-US" sz="4400" dirty="0">
              <a:solidFill>
                <a:srgbClr val="F8F8F8"/>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US" dirty="0" smtClean="0"/>
              <a:t> Pens with UNM logo for prospective students </a:t>
            </a:r>
          </a:p>
          <a:p>
            <a:pPr marL="0" indent="0">
              <a:buNone/>
            </a:pPr>
            <a:r>
              <a:rPr lang="en-US" dirty="0" smtClean="0">
                <a:solidFill>
                  <a:srgbClr val="FFFF00"/>
                </a:solidFill>
              </a:rPr>
              <a:t>		Allowable</a:t>
            </a:r>
            <a:r>
              <a:rPr lang="en-US" dirty="0">
                <a:solidFill>
                  <a:srgbClr val="FFFF00"/>
                </a:solidFill>
              </a:rPr>
              <a:t>.  E</a:t>
            </a:r>
            <a:r>
              <a:rPr lang="en-US" dirty="0" smtClean="0">
                <a:solidFill>
                  <a:srgbClr val="FFFF00"/>
                </a:solidFill>
              </a:rPr>
              <a:t>xcludable</a:t>
            </a:r>
            <a:endParaRPr lang="en-US" dirty="0" smtClean="0"/>
          </a:p>
          <a:p>
            <a:pPr marL="514350" indent="-514350">
              <a:buFont typeface="+mj-lt"/>
              <a:buAutoNum type="arabicPeriod" startAt="6"/>
            </a:pPr>
            <a:r>
              <a:rPr lang="en-US" dirty="0" smtClean="0"/>
              <a:t>Pens with UNM logo for recruiting prospective staff members</a:t>
            </a:r>
          </a:p>
          <a:p>
            <a:pPr marL="0" indent="0">
              <a:buNone/>
            </a:pPr>
            <a:r>
              <a:rPr lang="en-US" dirty="0" smtClean="0">
                <a:solidFill>
                  <a:srgbClr val="FFFF00"/>
                </a:solidFill>
              </a:rPr>
              <a:t>		Allowable. Excludable </a:t>
            </a:r>
            <a:endParaRPr lang="en-US" dirty="0" smtClean="0"/>
          </a:p>
          <a:p>
            <a:pPr marL="514350" indent="-514350">
              <a:buFont typeface="+mj-lt"/>
              <a:buAutoNum type="arabicPeriod" startAt="7"/>
            </a:pPr>
            <a:r>
              <a:rPr lang="en-US" dirty="0" smtClean="0"/>
              <a:t>Pens with UNM logo for staff members</a:t>
            </a:r>
          </a:p>
          <a:p>
            <a:pPr marL="0" indent="0">
              <a:buNone/>
            </a:pPr>
            <a:r>
              <a:rPr lang="en-US" dirty="0" smtClean="0">
                <a:solidFill>
                  <a:srgbClr val="FFFF00"/>
                </a:solidFill>
              </a:rPr>
              <a:t>		Unallowable</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lvl="1"/>
            <a:endParaRPr lang="en-US" dirty="0"/>
          </a:p>
          <a:p>
            <a:endParaRPr lang="en-US" dirty="0" smtClean="0"/>
          </a:p>
          <a:p>
            <a:endParaRPr lang="en-US" dirty="0" smtClean="0"/>
          </a:p>
        </p:txBody>
      </p:sp>
    </p:spTree>
    <p:extLst>
      <p:ext uri="{BB962C8B-B14F-4D97-AF65-F5344CB8AC3E}">
        <p14:creationId xmlns:p14="http://schemas.microsoft.com/office/powerpoint/2010/main" val="21593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8F8F8"/>
                </a:solidFill>
              </a:rPr>
              <a:t> We have reviewed:</a:t>
            </a:r>
            <a:endParaRPr lang="en-US" dirty="0">
              <a:solidFill>
                <a:srgbClr val="F8F8F8"/>
              </a:solidFill>
            </a:endParaRPr>
          </a:p>
        </p:txBody>
      </p:sp>
      <p:sp>
        <p:nvSpPr>
          <p:cNvPr id="3" name="Content Placeholder 2"/>
          <p:cNvSpPr>
            <a:spLocks noGrp="1"/>
          </p:cNvSpPr>
          <p:nvPr>
            <p:ph idx="1"/>
          </p:nvPr>
        </p:nvSpPr>
        <p:spPr/>
        <p:txBody>
          <a:bodyPr/>
          <a:lstStyle/>
          <a:p>
            <a:r>
              <a:rPr lang="en-US" dirty="0" smtClean="0"/>
              <a:t>What an account code is</a:t>
            </a:r>
          </a:p>
          <a:p>
            <a:endParaRPr lang="en-US" dirty="0" smtClean="0"/>
          </a:p>
          <a:p>
            <a:r>
              <a:rPr lang="en-US" dirty="0" smtClean="0"/>
              <a:t>The basic types of account codes</a:t>
            </a:r>
          </a:p>
          <a:p>
            <a:endParaRPr lang="en-US" dirty="0" smtClean="0"/>
          </a:p>
          <a:p>
            <a:r>
              <a:rPr lang="en-US" dirty="0" smtClean="0"/>
              <a:t>How to select an account code for your document</a:t>
            </a:r>
          </a:p>
          <a:p>
            <a:endParaRPr lang="en-US" dirty="0"/>
          </a:p>
          <a:p>
            <a:r>
              <a:rPr lang="en-US" dirty="0" smtClean="0"/>
              <a:t>Allowable?  First thing to check</a:t>
            </a:r>
          </a:p>
          <a:p>
            <a:endParaRPr lang="en-US" dirty="0" smtClean="0"/>
          </a:p>
          <a:p>
            <a:r>
              <a:rPr lang="en-US" dirty="0" smtClean="0"/>
              <a:t>F&amp;A excludable account codes</a:t>
            </a:r>
            <a:endParaRPr lang="en-US" dirty="0"/>
          </a:p>
        </p:txBody>
      </p:sp>
    </p:spTree>
    <p:extLst>
      <p:ext uri="{BB962C8B-B14F-4D97-AF65-F5344CB8AC3E}">
        <p14:creationId xmlns:p14="http://schemas.microsoft.com/office/powerpoint/2010/main" val="141851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8F8F8"/>
                </a:solidFill>
              </a:rPr>
              <a:t> What are your Questions?</a:t>
            </a:r>
            <a:endParaRPr lang="en-US" dirty="0">
              <a:solidFill>
                <a:srgbClr val="F8F8F8"/>
              </a:solidFill>
            </a:endParaRPr>
          </a:p>
        </p:txBody>
      </p:sp>
      <p:sp>
        <p:nvSpPr>
          <p:cNvPr id="3" name="Content Placeholder 2"/>
          <p:cNvSpPr>
            <a:spLocks noGrp="1"/>
          </p:cNvSpPr>
          <p:nvPr>
            <p:ph idx="1"/>
          </p:nvPr>
        </p:nvSpPr>
        <p:spPr/>
        <p:txBody>
          <a:bodyPr/>
          <a:lstStyle/>
          <a:p>
            <a:endParaRPr lang="en-US" dirty="0"/>
          </a:p>
        </p:txBody>
      </p:sp>
      <p:pic>
        <p:nvPicPr>
          <p:cNvPr id="1026" name="Picture 2" descr="O:\DATA\CONT\COMMON\TShoe\310 Pics\question mark 5.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908858"/>
            <a:ext cx="618744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407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What we will Cover:</a:t>
            </a:r>
            <a:endParaRPr lang="en-US" dirty="0">
              <a:solidFill>
                <a:srgbClr val="F8F8F8"/>
              </a:solidFill>
            </a:endParaRPr>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What is an account code</a:t>
            </a:r>
          </a:p>
          <a:p>
            <a:endParaRPr lang="en-US" dirty="0" smtClean="0"/>
          </a:p>
          <a:p>
            <a:r>
              <a:rPr lang="en-US" dirty="0" smtClean="0"/>
              <a:t>What are the basic types of account codes</a:t>
            </a:r>
          </a:p>
          <a:p>
            <a:endParaRPr lang="en-US" dirty="0" smtClean="0"/>
          </a:p>
          <a:p>
            <a:r>
              <a:rPr lang="en-US" dirty="0" smtClean="0"/>
              <a:t>Selecting an account code for your documents</a:t>
            </a:r>
          </a:p>
          <a:p>
            <a:endParaRPr lang="en-US" dirty="0"/>
          </a:p>
          <a:p>
            <a:r>
              <a:rPr lang="en-US" dirty="0" smtClean="0"/>
              <a:t>Allowable Expenses</a:t>
            </a:r>
          </a:p>
          <a:p>
            <a:endParaRPr lang="en-US" dirty="0" smtClean="0"/>
          </a:p>
          <a:p>
            <a:r>
              <a:rPr lang="en-US" dirty="0" smtClean="0"/>
              <a:t>F&amp;A Excludable Account Codes</a:t>
            </a:r>
            <a:endParaRPr lang="en-US" dirty="0"/>
          </a:p>
        </p:txBody>
      </p:sp>
    </p:spTree>
    <p:extLst>
      <p:ext uri="{BB962C8B-B14F-4D97-AF65-F5344CB8AC3E}">
        <p14:creationId xmlns:p14="http://schemas.microsoft.com/office/powerpoint/2010/main" val="320799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Account Code vs. Index</a:t>
            </a:r>
            <a:endParaRPr lang="en-US" dirty="0">
              <a:solidFill>
                <a:srgbClr val="F8F8F8"/>
              </a:solidFill>
            </a:endParaRPr>
          </a:p>
        </p:txBody>
      </p:sp>
      <p:sp>
        <p:nvSpPr>
          <p:cNvPr id="3" name="Content Placeholder 2"/>
          <p:cNvSpPr>
            <a:spLocks noGrp="1"/>
          </p:cNvSpPr>
          <p:nvPr>
            <p:ph idx="1"/>
          </p:nvPr>
        </p:nvSpPr>
        <p:spPr/>
        <p:txBody>
          <a:bodyPr/>
          <a:lstStyle/>
          <a:p>
            <a:pPr marL="0" indent="0">
              <a:buNone/>
            </a:pPr>
            <a:endParaRPr lang="en-US" dirty="0"/>
          </a:p>
          <a:p>
            <a:endParaRPr lang="en-US" dirty="0" smtClean="0"/>
          </a:p>
          <a:p>
            <a:r>
              <a:rPr lang="en-US" dirty="0" smtClean="0"/>
              <a:t>ACCOUNT CODE</a:t>
            </a:r>
          </a:p>
          <a:p>
            <a:pPr lvl="1"/>
            <a:r>
              <a:rPr lang="en-US" dirty="0" smtClean="0"/>
              <a:t>Type of expense</a:t>
            </a:r>
          </a:p>
          <a:p>
            <a:endParaRPr lang="en-US" dirty="0"/>
          </a:p>
          <a:p>
            <a:r>
              <a:rPr lang="en-US" dirty="0" smtClean="0"/>
              <a:t>INDEX</a:t>
            </a:r>
          </a:p>
          <a:p>
            <a:pPr lvl="1"/>
            <a:r>
              <a:rPr lang="en-US" dirty="0" smtClean="0"/>
              <a:t>Where it is charged</a:t>
            </a:r>
            <a:endParaRPr lang="en-US" dirty="0"/>
          </a:p>
        </p:txBody>
      </p:sp>
    </p:spTree>
    <p:extLst>
      <p:ext uri="{BB962C8B-B14F-4D97-AF65-F5344CB8AC3E}">
        <p14:creationId xmlns:p14="http://schemas.microsoft.com/office/powerpoint/2010/main" val="414922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Basic Account Code Types</a:t>
            </a:r>
            <a:endParaRPr lang="en-US" dirty="0">
              <a:solidFill>
                <a:srgbClr val="F8F8F8"/>
              </a:solidFill>
            </a:endParaRPr>
          </a:p>
        </p:txBody>
      </p:sp>
      <p:sp>
        <p:nvSpPr>
          <p:cNvPr id="3" name="Content Placeholder 2"/>
          <p:cNvSpPr>
            <a:spLocks noGrp="1"/>
          </p:cNvSpPr>
          <p:nvPr>
            <p:ph idx="1"/>
          </p:nvPr>
        </p:nvSpPr>
        <p:spPr/>
        <p:txBody>
          <a:bodyPr/>
          <a:lstStyle/>
          <a:p>
            <a:endParaRPr lang="en-US" sz="2800" dirty="0" smtClean="0">
              <a:latin typeface="Century" pitchFamily="18" charset="0"/>
            </a:endParaRPr>
          </a:p>
          <a:p>
            <a:r>
              <a:rPr lang="en-US" sz="2800" dirty="0" smtClean="0">
                <a:latin typeface="Century" pitchFamily="18" charset="0"/>
              </a:rPr>
              <a:t>The </a:t>
            </a:r>
            <a:r>
              <a:rPr lang="en-US" sz="2800" dirty="0">
                <a:latin typeface="Century" pitchFamily="18" charset="0"/>
              </a:rPr>
              <a:t>highest level is “Operating Expenses Other”, which are for account codes </a:t>
            </a:r>
            <a:r>
              <a:rPr lang="en-US" sz="2800" dirty="0" smtClean="0">
                <a:latin typeface="Century" pitchFamily="18" charset="0"/>
              </a:rPr>
              <a:t>20xx </a:t>
            </a:r>
            <a:r>
              <a:rPr lang="en-US" sz="2800" dirty="0">
                <a:latin typeface="Century" pitchFamily="18" charset="0"/>
              </a:rPr>
              <a:t>through 9xxx</a:t>
            </a:r>
            <a:r>
              <a:rPr lang="en-US" sz="2800" dirty="0" smtClean="0">
                <a:latin typeface="Century" pitchFamily="18" charset="0"/>
              </a:rPr>
              <a:t>.</a:t>
            </a:r>
          </a:p>
          <a:p>
            <a:endParaRPr lang="en-US" sz="2800" dirty="0">
              <a:latin typeface="Century" pitchFamily="18" charset="0"/>
            </a:endParaRPr>
          </a:p>
          <a:p>
            <a:r>
              <a:rPr lang="en-US" dirty="0" smtClean="0"/>
              <a:t>Some of these are used in your documents</a:t>
            </a:r>
          </a:p>
          <a:p>
            <a:endParaRPr lang="en-US" dirty="0" smtClean="0"/>
          </a:p>
          <a:p>
            <a:r>
              <a:rPr lang="en-US" dirty="0" smtClean="0"/>
              <a:t>Those are the ones we will discuss </a:t>
            </a:r>
            <a:endParaRPr lang="en-US" dirty="0"/>
          </a:p>
        </p:txBody>
      </p:sp>
    </p:spTree>
    <p:extLst>
      <p:ext uri="{BB962C8B-B14F-4D97-AF65-F5344CB8AC3E}">
        <p14:creationId xmlns:p14="http://schemas.microsoft.com/office/powerpoint/2010/main" val="296516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atin typeface="Century" pitchFamily="18" charset="0"/>
            </a:endParaRPr>
          </a:p>
        </p:txBody>
      </p:sp>
      <p:sp>
        <p:nvSpPr>
          <p:cNvPr id="5" name="Subtitle 2"/>
          <p:cNvSpPr>
            <a:spLocks noGrp="1"/>
          </p:cNvSpPr>
          <p:nvPr>
            <p:ph type="subTitle" idx="1"/>
          </p:nvPr>
        </p:nvSpPr>
        <p:spPr>
          <a:xfrm>
            <a:off x="2057400" y="0"/>
            <a:ext cx="4800600" cy="1143000"/>
          </a:xfrm>
        </p:spPr>
        <p:txBody>
          <a:bodyPr rtlCol="0">
            <a:normAutofit fontScale="92500" lnSpcReduction="10000"/>
          </a:bodyPr>
          <a:lstStyle/>
          <a:p>
            <a:pPr algn="ctr" eaLnBrk="1" fontAlgn="auto" hangingPunct="1">
              <a:spcBef>
                <a:spcPts val="0"/>
              </a:spcBef>
              <a:spcAft>
                <a:spcPts val="0"/>
              </a:spcAft>
              <a:defRPr/>
            </a:pPr>
            <a:r>
              <a:rPr lang="en-US" sz="3900" b="1" dirty="0" smtClean="0"/>
              <a:t>Operating Ledger Categories</a:t>
            </a:r>
          </a:p>
          <a:p>
            <a:pPr algn="ctr" eaLnBrk="1" fontAlgn="auto" hangingPunct="1">
              <a:spcBef>
                <a:spcPts val="0"/>
              </a:spcBef>
              <a:spcAft>
                <a:spcPts val="0"/>
              </a:spcAft>
              <a:defRPr/>
            </a:pPr>
            <a:endParaRPr lang="en-US" sz="3900" b="1" dirty="0" smtClean="0"/>
          </a:p>
          <a:p>
            <a:pPr algn="l" eaLnBrk="1" fontAlgn="auto" hangingPunct="1">
              <a:spcBef>
                <a:spcPts val="0"/>
              </a:spcBef>
              <a:spcAft>
                <a:spcPts val="0"/>
              </a:spcAft>
              <a:defRPr/>
            </a:pPr>
            <a:endParaRPr lang="en-US" sz="2000" dirty="0" smtClean="0"/>
          </a:p>
        </p:txBody>
      </p:sp>
      <p:sp>
        <p:nvSpPr>
          <p:cNvPr id="24580" name="Subtitle 2"/>
          <p:cNvSpPr txBox="1">
            <a:spLocks/>
          </p:cNvSpPr>
          <p:nvPr/>
        </p:nvSpPr>
        <p:spPr bwMode="auto">
          <a:xfrm>
            <a:off x="2362200" y="1447800"/>
            <a:ext cx="4800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None/>
            </a:pPr>
            <a:endParaRPr lang="en-US" sz="2000">
              <a:latin typeface="Century" pitchFamily="18" charset="0"/>
            </a:endParaRPr>
          </a:p>
        </p:txBody>
      </p:sp>
      <p:graphicFrame>
        <p:nvGraphicFramePr>
          <p:cNvPr id="6" name="Group 63"/>
          <p:cNvGraphicFramePr>
            <a:graphicFrameLocks noGrp="1"/>
          </p:cNvGraphicFramePr>
          <p:nvPr>
            <p:extLst>
              <p:ext uri="{D42A27DB-BD31-4B8C-83A1-F6EECF244321}">
                <p14:modId xmlns:p14="http://schemas.microsoft.com/office/powerpoint/2010/main" val="3776579164"/>
              </p:ext>
            </p:extLst>
          </p:nvPr>
        </p:nvGraphicFramePr>
        <p:xfrm>
          <a:off x="1981200" y="1178715"/>
          <a:ext cx="4800600" cy="5110170"/>
        </p:xfrm>
        <a:graphic>
          <a:graphicData uri="http://schemas.openxmlformats.org/drawingml/2006/table">
            <a:tbl>
              <a:tblPr/>
              <a:tblGrid>
                <a:gridCol w="4800600"/>
              </a:tblGrid>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2"/>
                          </a:solidFill>
                          <a:effectLst/>
                          <a:latin typeface="Arial" charset="0"/>
                          <a:cs typeface="Times New Roman" pitchFamily="18" charset="0"/>
                        </a:rPr>
                        <a:t>Category</a:t>
                      </a:r>
                      <a:endParaRPr kumimoji="0" lang="en-US" sz="1800" b="0" i="0" u="none" strike="noStrike" cap="none" normalizeH="0" baseline="0" dirty="0" smtClean="0">
                        <a:ln>
                          <a:noFill/>
                        </a:ln>
                        <a:solidFill>
                          <a:schemeClr val="tx2"/>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Salaries (20xx)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Payroll Benefits (21xx)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Supplies (31xx – 37xx)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Travel (38xx – 39xx)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Student Costs (4xxx – 45xx)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Research Costs (46xx – 49xx)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Patient Care Costs (5xxx)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Communication Charges (60xx)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Services (63xx – 69xx)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Plant Maintenance (70xx – 75xx)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Utilities (76xx – 79xx)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Other Expenses (80xx – 81xx)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Special Grant Contract Expenses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Times New Roman" pitchFamily="18" charset="0"/>
                        </a:rPr>
                        <a:t>Capital Expenditures (90xx – 95xx)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3226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Selecting an Account Code </a:t>
            </a:r>
            <a:endParaRPr lang="en-US" dirty="0">
              <a:solidFill>
                <a:srgbClr val="F8F8F8"/>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0454543"/>
              </p:ext>
            </p:extLst>
          </p:nvPr>
        </p:nvGraphicFramePr>
        <p:xfrm>
          <a:off x="1447800" y="2514600"/>
          <a:ext cx="6019800" cy="3205480"/>
        </p:xfrm>
        <a:graphic>
          <a:graphicData uri="http://schemas.openxmlformats.org/drawingml/2006/table">
            <a:tbl>
              <a:tblPr firstRow="1" bandRow="1">
                <a:tableStyleId>{5C22544A-7EE6-4342-B048-85BDC9FD1C3A}</a:tableStyleId>
              </a:tblPr>
              <a:tblGrid>
                <a:gridCol w="2724539"/>
                <a:gridCol w="1419031"/>
                <a:gridCol w="1876230"/>
              </a:tblGrid>
              <a:tr h="370840">
                <a:tc>
                  <a:txBody>
                    <a:bodyPr/>
                    <a:lstStyle/>
                    <a:p>
                      <a:pPr algn="ctr"/>
                      <a:r>
                        <a:rPr lang="en-US" dirty="0" smtClean="0">
                          <a:solidFill>
                            <a:schemeClr val="tx2"/>
                          </a:solidFill>
                        </a:rPr>
                        <a:t>Item</a:t>
                      </a:r>
                      <a:r>
                        <a:rPr lang="en-US" baseline="0" dirty="0" smtClean="0">
                          <a:solidFill>
                            <a:schemeClr val="tx2"/>
                          </a:solidFill>
                        </a:rPr>
                        <a:t> purchased is:</a:t>
                      </a:r>
                      <a:endParaRPr lang="en-US" dirty="0">
                        <a:solidFill>
                          <a:schemeClr val="tx2"/>
                        </a:solidFill>
                      </a:endParaRPr>
                    </a:p>
                  </a:txBody>
                  <a:tcPr>
                    <a:solidFill>
                      <a:schemeClr val="tx1"/>
                    </a:solidFill>
                  </a:tcPr>
                </a:tc>
                <a:tc>
                  <a:txBody>
                    <a:bodyPr/>
                    <a:lstStyle/>
                    <a:p>
                      <a:pPr algn="ctr"/>
                      <a:r>
                        <a:rPr lang="en-US" dirty="0" smtClean="0">
                          <a:solidFill>
                            <a:schemeClr val="tx2"/>
                          </a:solidFill>
                        </a:rPr>
                        <a:t>Account Code</a:t>
                      </a:r>
                      <a:r>
                        <a:rPr lang="en-US" baseline="0" dirty="0" smtClean="0">
                          <a:solidFill>
                            <a:schemeClr val="tx2"/>
                          </a:solidFill>
                        </a:rPr>
                        <a:t> starts with:</a:t>
                      </a:r>
                      <a:endParaRPr lang="en-US" dirty="0">
                        <a:solidFill>
                          <a:schemeClr val="tx2"/>
                        </a:solidFill>
                      </a:endParaRPr>
                    </a:p>
                  </a:txBody>
                  <a:tcPr>
                    <a:solidFill>
                      <a:schemeClr val="tx1"/>
                    </a:solidFill>
                  </a:tcPr>
                </a:tc>
                <a:tc>
                  <a:txBody>
                    <a:bodyPr/>
                    <a:lstStyle/>
                    <a:p>
                      <a:pPr algn="ctr"/>
                      <a:r>
                        <a:rPr lang="en-US" dirty="0" smtClean="0">
                          <a:solidFill>
                            <a:schemeClr val="tx2"/>
                          </a:solidFill>
                        </a:rPr>
                        <a:t>Volume through January 2013</a:t>
                      </a:r>
                      <a:endParaRPr lang="en-US" dirty="0">
                        <a:solidFill>
                          <a:schemeClr val="tx2"/>
                        </a:solidFill>
                      </a:endParaRPr>
                    </a:p>
                  </a:txBody>
                  <a:tcPr>
                    <a:solidFill>
                      <a:schemeClr val="tx1"/>
                    </a:solidFill>
                  </a:tcPr>
                </a:tc>
              </a:tr>
              <a:tr h="370840">
                <a:tc>
                  <a:txBody>
                    <a:bodyPr/>
                    <a:lstStyle/>
                    <a:p>
                      <a:r>
                        <a:rPr lang="en-US" dirty="0" smtClean="0"/>
                        <a:t>Supply  (paper</a:t>
                      </a:r>
                      <a:r>
                        <a:rPr lang="en-US" baseline="0" dirty="0" smtClean="0"/>
                        <a:t> to print on)</a:t>
                      </a:r>
                      <a:endParaRPr lang="en-US" dirty="0"/>
                    </a:p>
                  </a:txBody>
                  <a:tcPr>
                    <a:solidFill>
                      <a:schemeClr val="accent1"/>
                    </a:solidFill>
                  </a:tcPr>
                </a:tc>
                <a:tc>
                  <a:txBody>
                    <a:bodyPr/>
                    <a:lstStyle/>
                    <a:p>
                      <a:r>
                        <a:rPr lang="en-US" baseline="0" dirty="0" smtClean="0">
                          <a:latin typeface="Arial" pitchFamily="34" charset="0"/>
                        </a:rPr>
                        <a:t>31xx – 37xx</a:t>
                      </a:r>
                      <a:endParaRPr lang="en-US" baseline="0" dirty="0">
                        <a:latin typeface="Arial" pitchFamily="34" charset="0"/>
                      </a:endParaRPr>
                    </a:p>
                  </a:txBody>
                  <a:tcPr>
                    <a:solidFill>
                      <a:schemeClr val="accent1"/>
                    </a:solidFill>
                  </a:tcPr>
                </a:tc>
                <a:tc>
                  <a:txBody>
                    <a:bodyPr/>
                    <a:lstStyle/>
                    <a:p>
                      <a:r>
                        <a:rPr lang="en-US" baseline="0" dirty="0" smtClean="0">
                          <a:latin typeface="Arial" pitchFamily="34" charset="0"/>
                        </a:rPr>
                        <a:t>$31,000,000</a:t>
                      </a:r>
                      <a:endParaRPr lang="en-US" baseline="0" dirty="0">
                        <a:latin typeface="Arial" pitchFamily="34" charset="0"/>
                      </a:endParaRPr>
                    </a:p>
                  </a:txBody>
                  <a:tcPr>
                    <a:solidFill>
                      <a:schemeClr val="accent1"/>
                    </a:solidFill>
                  </a:tcPr>
                </a:tc>
              </a:tr>
              <a:tr h="370840">
                <a:tc>
                  <a:txBody>
                    <a:bodyPr/>
                    <a:lstStyle/>
                    <a:p>
                      <a:r>
                        <a:rPr lang="en-US" dirty="0" smtClean="0"/>
                        <a:t>Travel  (in state, out of state, foreign)</a:t>
                      </a:r>
                      <a:endParaRPr lang="en-US" dirty="0"/>
                    </a:p>
                  </a:txBody>
                  <a:tcPr>
                    <a:solidFill>
                      <a:schemeClr val="accent1"/>
                    </a:solidFill>
                  </a:tcPr>
                </a:tc>
                <a:tc>
                  <a:txBody>
                    <a:bodyPr/>
                    <a:lstStyle/>
                    <a:p>
                      <a:r>
                        <a:rPr lang="en-US" baseline="0" dirty="0" smtClean="0">
                          <a:latin typeface="Arial" pitchFamily="34" charset="0"/>
                        </a:rPr>
                        <a:t>38xx – 39xx</a:t>
                      </a:r>
                      <a:endParaRPr lang="en-US" baseline="0" dirty="0">
                        <a:latin typeface="Arial" pitchFamily="34" charset="0"/>
                      </a:endParaRPr>
                    </a:p>
                  </a:txBody>
                  <a:tcPr>
                    <a:solidFill>
                      <a:schemeClr val="accent1"/>
                    </a:solidFill>
                  </a:tcPr>
                </a:tc>
                <a:tc>
                  <a:txBody>
                    <a:bodyPr/>
                    <a:lstStyle/>
                    <a:p>
                      <a:r>
                        <a:rPr lang="en-US" baseline="0" dirty="0" smtClean="0">
                          <a:latin typeface="Arial" pitchFamily="34" charset="0"/>
                        </a:rPr>
                        <a:t>$11,000,000</a:t>
                      </a:r>
                      <a:endParaRPr lang="en-US" baseline="0" dirty="0">
                        <a:latin typeface="Arial" pitchFamily="34" charset="0"/>
                      </a:endParaRPr>
                    </a:p>
                  </a:txBody>
                  <a:tcPr>
                    <a:solidFill>
                      <a:schemeClr val="accent1"/>
                    </a:solidFill>
                  </a:tcPr>
                </a:tc>
              </a:tr>
              <a:tr h="370840">
                <a:tc>
                  <a:txBody>
                    <a:bodyPr/>
                    <a:lstStyle/>
                    <a:p>
                      <a:r>
                        <a:rPr lang="en-US" dirty="0" smtClean="0"/>
                        <a:t>Student</a:t>
                      </a:r>
                      <a:r>
                        <a:rPr lang="en-US" baseline="0" dirty="0" smtClean="0"/>
                        <a:t> Cost</a:t>
                      </a:r>
                      <a:endParaRPr lang="en-US" dirty="0" smtClean="0"/>
                    </a:p>
                  </a:txBody>
                  <a:tcPr>
                    <a:solidFill>
                      <a:schemeClr val="accent1"/>
                    </a:solidFill>
                  </a:tcPr>
                </a:tc>
                <a:tc>
                  <a:txBody>
                    <a:bodyPr/>
                    <a:lstStyle/>
                    <a:p>
                      <a:r>
                        <a:rPr lang="en-US" baseline="0" dirty="0" smtClean="0">
                          <a:latin typeface="Arial" pitchFamily="34" charset="0"/>
                        </a:rPr>
                        <a:t>4xxx – 45xx</a:t>
                      </a:r>
                      <a:endParaRPr lang="en-US" baseline="0" dirty="0">
                        <a:latin typeface="Arial" pitchFamily="34" charset="0"/>
                      </a:endParaRPr>
                    </a:p>
                  </a:txBody>
                  <a:tcPr>
                    <a:solidFill>
                      <a:schemeClr val="accent1"/>
                    </a:solidFill>
                  </a:tcPr>
                </a:tc>
                <a:tc>
                  <a:txBody>
                    <a:bodyPr/>
                    <a:lstStyle/>
                    <a:p>
                      <a:r>
                        <a:rPr lang="en-US" baseline="0" dirty="0" smtClean="0">
                          <a:latin typeface="Arial" pitchFamily="34" charset="0"/>
                        </a:rPr>
                        <a:t>$49,000,000</a:t>
                      </a:r>
                      <a:endParaRPr lang="en-US" baseline="0" dirty="0">
                        <a:latin typeface="Arial" pitchFamily="34" charset="0"/>
                      </a:endParaRPr>
                    </a:p>
                  </a:txBody>
                  <a:tcPr>
                    <a:solidFill>
                      <a:schemeClr val="accent1"/>
                    </a:solidFill>
                  </a:tcPr>
                </a:tc>
              </a:tr>
              <a:tr h="370840">
                <a:tc>
                  <a:txBody>
                    <a:bodyPr/>
                    <a:lstStyle/>
                    <a:p>
                      <a:r>
                        <a:rPr lang="en-US" dirty="0" smtClean="0"/>
                        <a:t>Service  (paying someone to print on paper)</a:t>
                      </a:r>
                    </a:p>
                  </a:txBody>
                  <a:tcPr>
                    <a:solidFill>
                      <a:schemeClr val="accent1"/>
                    </a:solidFill>
                  </a:tcPr>
                </a:tc>
                <a:tc>
                  <a:txBody>
                    <a:bodyPr/>
                    <a:lstStyle/>
                    <a:p>
                      <a:r>
                        <a:rPr lang="en-US" baseline="0" dirty="0" smtClean="0">
                          <a:latin typeface="Arial" pitchFamily="34" charset="0"/>
                        </a:rPr>
                        <a:t>63xx – 69xx</a:t>
                      </a:r>
                      <a:endParaRPr lang="en-US" baseline="0" dirty="0">
                        <a:latin typeface="Arial" pitchFamily="34" charset="0"/>
                      </a:endParaRPr>
                    </a:p>
                  </a:txBody>
                  <a:tcPr>
                    <a:solidFill>
                      <a:schemeClr val="accent1"/>
                    </a:solidFill>
                  </a:tcPr>
                </a:tc>
                <a:tc>
                  <a:txBody>
                    <a:bodyPr/>
                    <a:lstStyle/>
                    <a:p>
                      <a:r>
                        <a:rPr lang="en-US" baseline="0" dirty="0" smtClean="0">
                          <a:latin typeface="Arial" pitchFamily="34" charset="0"/>
                        </a:rPr>
                        <a:t>$122,000,000</a:t>
                      </a:r>
                      <a:endParaRPr lang="en-US" baseline="0" dirty="0">
                        <a:latin typeface="Arial" pitchFamily="34" charset="0"/>
                      </a:endParaRPr>
                    </a:p>
                  </a:txBody>
                  <a:tcPr>
                    <a:solidFill>
                      <a:schemeClr val="accent1"/>
                    </a:solidFill>
                  </a:tcPr>
                </a:tc>
              </a:tr>
            </a:tbl>
          </a:graphicData>
        </a:graphic>
      </p:graphicFrame>
    </p:spTree>
    <p:extLst>
      <p:ext uri="{BB962C8B-B14F-4D97-AF65-F5344CB8AC3E}">
        <p14:creationId xmlns:p14="http://schemas.microsoft.com/office/powerpoint/2010/main" val="1428116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Computer Account Codes</a:t>
            </a:r>
            <a:endParaRPr lang="en-US" dirty="0">
              <a:solidFill>
                <a:srgbClr val="F8F8F8"/>
              </a:solidFill>
            </a:endParaRPr>
          </a:p>
        </p:txBody>
      </p:sp>
      <p:sp>
        <p:nvSpPr>
          <p:cNvPr id="3" name="Content Placeholder 2"/>
          <p:cNvSpPr>
            <a:spLocks noGrp="1"/>
          </p:cNvSpPr>
          <p:nvPr>
            <p:ph idx="1"/>
          </p:nvPr>
        </p:nvSpPr>
        <p:spPr>
          <a:xfrm>
            <a:off x="457200" y="1935480"/>
            <a:ext cx="5715000" cy="4389120"/>
          </a:xfrm>
        </p:spPr>
        <p:txBody>
          <a:bodyPr>
            <a:normAutofit lnSpcReduction="10000"/>
          </a:bodyPr>
          <a:lstStyle/>
          <a:p>
            <a:r>
              <a:rPr lang="en-US" dirty="0"/>
              <a:t>3140 </a:t>
            </a:r>
            <a:r>
              <a:rPr lang="en-US" dirty="0" smtClean="0"/>
              <a:t>– Computer  Software General                  	</a:t>
            </a:r>
            <a:r>
              <a:rPr lang="en-US" i="1" dirty="0" smtClean="0"/>
              <a:t>Includes software (on disks, 	licensed, or downloaded) 	required to operate in-house 	computers.  All computer 	software purchased is expensed 	here</a:t>
            </a:r>
          </a:p>
          <a:p>
            <a:pPr marL="640080" lvl="2" indent="0">
              <a:buNone/>
            </a:pPr>
            <a:endParaRPr lang="en-US" i="1" dirty="0" smtClean="0"/>
          </a:p>
          <a:p>
            <a:r>
              <a:rPr lang="en-US" dirty="0" smtClean="0"/>
              <a:t>3150 – Computer  Supplies &lt;$5,001                     	</a:t>
            </a:r>
            <a:r>
              <a:rPr lang="en-US" i="1" dirty="0" smtClean="0"/>
              <a:t>Computer Accessories (printers, 	keypads, monitors, mouse)</a:t>
            </a:r>
          </a:p>
          <a:p>
            <a:endParaRPr lang="en-US" dirty="0"/>
          </a:p>
          <a:p>
            <a:endParaRPr lang="en-US" dirty="0"/>
          </a:p>
        </p:txBody>
      </p:sp>
      <p:sp>
        <p:nvSpPr>
          <p:cNvPr id="4" name="TextBox 3"/>
          <p:cNvSpPr txBox="1"/>
          <p:nvPr/>
        </p:nvSpPr>
        <p:spPr>
          <a:xfrm>
            <a:off x="6324600" y="1981200"/>
            <a:ext cx="2590800" cy="4524315"/>
          </a:xfrm>
          <a:prstGeom prst="rect">
            <a:avLst/>
          </a:prstGeom>
          <a:noFill/>
        </p:spPr>
        <p:txBody>
          <a:bodyPr wrap="square" rtlCol="0">
            <a:spAutoFit/>
          </a:bodyPr>
          <a:lstStyle/>
          <a:p>
            <a:r>
              <a:rPr lang="en-US" sz="2400" dirty="0" smtClean="0"/>
              <a:t>                </a:t>
            </a:r>
            <a:r>
              <a:rPr lang="en-US" sz="2400" dirty="0">
                <a:solidFill>
                  <a:srgbClr val="FFFF00"/>
                </a:solidFill>
              </a:rPr>
              <a:t>NO TAG</a:t>
            </a:r>
          </a:p>
          <a:p>
            <a:endParaRPr lang="en-US" sz="2400" dirty="0"/>
          </a:p>
          <a:p>
            <a:r>
              <a:rPr lang="en-US" sz="2400" dirty="0" smtClean="0"/>
              <a:t>            </a:t>
            </a:r>
          </a:p>
          <a:p>
            <a:endParaRPr lang="en-US" sz="2400" dirty="0"/>
          </a:p>
          <a:p>
            <a:endParaRPr lang="en-US" sz="2400" dirty="0" smtClean="0"/>
          </a:p>
          <a:p>
            <a:endParaRPr lang="en-US" sz="2400" dirty="0" smtClean="0"/>
          </a:p>
          <a:p>
            <a:endParaRPr lang="en-US" sz="2400" dirty="0" smtClean="0"/>
          </a:p>
          <a:p>
            <a:r>
              <a:rPr lang="en-US" sz="2400" dirty="0" smtClean="0"/>
              <a:t>    </a:t>
            </a:r>
          </a:p>
          <a:p>
            <a:r>
              <a:rPr lang="en-US" sz="2400" dirty="0">
                <a:solidFill>
                  <a:srgbClr val="FFFF00"/>
                </a:solidFill>
              </a:rPr>
              <a:t> </a:t>
            </a:r>
            <a:r>
              <a:rPr lang="en-US" sz="2400" dirty="0" smtClean="0">
                <a:solidFill>
                  <a:srgbClr val="FFFF00"/>
                </a:solidFill>
              </a:rPr>
              <a:t>               NO TAG</a:t>
            </a:r>
            <a:endParaRPr lang="en-US" sz="2400" dirty="0" smtClean="0"/>
          </a:p>
          <a:p>
            <a:endParaRPr lang="en-US" sz="2400" dirty="0" smtClean="0"/>
          </a:p>
          <a:p>
            <a:endParaRPr lang="en-US" sz="2400" dirty="0"/>
          </a:p>
          <a:p>
            <a:r>
              <a:rPr lang="en-US" sz="2400" dirty="0" smtClean="0"/>
              <a:t>                 </a:t>
            </a:r>
            <a:endParaRPr lang="en-US" sz="2400" dirty="0">
              <a:solidFill>
                <a:srgbClr val="FFFF00"/>
              </a:solidFill>
            </a:endParaRPr>
          </a:p>
        </p:txBody>
      </p:sp>
    </p:spTree>
    <p:extLst>
      <p:ext uri="{BB962C8B-B14F-4D97-AF65-F5344CB8AC3E}">
        <p14:creationId xmlns:p14="http://schemas.microsoft.com/office/powerpoint/2010/main" val="57011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10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Computer Account Codes</a:t>
            </a:r>
            <a:endParaRPr lang="en-US" dirty="0">
              <a:solidFill>
                <a:srgbClr val="F8F8F8"/>
              </a:solidFill>
            </a:endParaRPr>
          </a:p>
        </p:txBody>
      </p:sp>
      <p:sp>
        <p:nvSpPr>
          <p:cNvPr id="3" name="Content Placeholder 2"/>
          <p:cNvSpPr>
            <a:spLocks noGrp="1"/>
          </p:cNvSpPr>
          <p:nvPr>
            <p:ph idx="1"/>
          </p:nvPr>
        </p:nvSpPr>
        <p:spPr>
          <a:xfrm>
            <a:off x="457200" y="1935480"/>
            <a:ext cx="5715000" cy="4389120"/>
          </a:xfrm>
        </p:spPr>
        <p:txBody>
          <a:bodyPr>
            <a:normAutofit fontScale="92500"/>
          </a:bodyPr>
          <a:lstStyle/>
          <a:p>
            <a:endParaRPr lang="en-US" dirty="0" smtClean="0"/>
          </a:p>
          <a:p>
            <a:r>
              <a:rPr lang="en-US" dirty="0" smtClean="0"/>
              <a:t>3180 – Non Capital Equipment &lt;$5,001   </a:t>
            </a:r>
          </a:p>
          <a:p>
            <a:pPr marL="0" indent="0">
              <a:buNone/>
            </a:pPr>
            <a:r>
              <a:rPr lang="en-US" i="1" dirty="0" smtClean="0"/>
              <a:t>	Printers, IPADS for HSC Residents 	&amp; Fellows  if purchased with “Book 	Funds”</a:t>
            </a:r>
            <a:endParaRPr lang="en-US" i="1" dirty="0" smtClean="0">
              <a:solidFill>
                <a:srgbClr val="FFFF00"/>
              </a:solidFill>
            </a:endParaRPr>
          </a:p>
          <a:p>
            <a:endParaRPr lang="en-US" dirty="0"/>
          </a:p>
          <a:p>
            <a:r>
              <a:rPr lang="en-US" dirty="0" smtClean="0"/>
              <a:t>3189 – Computers and Servers &lt;$5,001</a:t>
            </a:r>
            <a:endParaRPr lang="en-US" dirty="0">
              <a:solidFill>
                <a:srgbClr val="FFFF00"/>
              </a:solidFill>
            </a:endParaRPr>
          </a:p>
          <a:p>
            <a:pPr marL="0" indent="0">
              <a:buNone/>
            </a:pPr>
            <a:r>
              <a:rPr lang="en-US" i="1" dirty="0" smtClean="0"/>
              <a:t>	Computers such as 	laptops/desktops/ servers/ faculty 	IPADs.  Excludes printers</a:t>
            </a:r>
            <a:endParaRPr lang="en-US" i="1" dirty="0"/>
          </a:p>
          <a:p>
            <a:endParaRPr lang="en-US" dirty="0"/>
          </a:p>
        </p:txBody>
      </p:sp>
      <p:sp>
        <p:nvSpPr>
          <p:cNvPr id="4" name="TextBox 3"/>
          <p:cNvSpPr txBox="1"/>
          <p:nvPr/>
        </p:nvSpPr>
        <p:spPr>
          <a:xfrm>
            <a:off x="6096000" y="1981200"/>
            <a:ext cx="2819400" cy="3046988"/>
          </a:xfrm>
          <a:prstGeom prst="rect">
            <a:avLst/>
          </a:prstGeom>
          <a:noFill/>
        </p:spPr>
        <p:txBody>
          <a:bodyPr wrap="square" rtlCol="0">
            <a:spAutoFit/>
          </a:bodyPr>
          <a:lstStyle/>
          <a:p>
            <a:endParaRPr lang="en-US" sz="2400" dirty="0"/>
          </a:p>
          <a:p>
            <a:r>
              <a:rPr lang="en-US" sz="2400" dirty="0" smtClean="0"/>
              <a:t>                 </a:t>
            </a:r>
            <a:r>
              <a:rPr lang="en-US" sz="2400" dirty="0" smtClean="0">
                <a:solidFill>
                  <a:srgbClr val="FFFF00"/>
                </a:solidFill>
              </a:rPr>
              <a:t>NO </a:t>
            </a:r>
            <a:r>
              <a:rPr lang="en-US" sz="2400" dirty="0">
                <a:solidFill>
                  <a:srgbClr val="FFFF00"/>
                </a:solidFill>
              </a:rPr>
              <a:t>TAG</a:t>
            </a:r>
          </a:p>
          <a:p>
            <a:endParaRPr lang="en-US" sz="2400" dirty="0"/>
          </a:p>
          <a:p>
            <a:endParaRPr lang="en-US" sz="2400" dirty="0" smtClean="0"/>
          </a:p>
          <a:p>
            <a:endParaRPr lang="en-US" sz="2400" dirty="0" smtClean="0"/>
          </a:p>
          <a:p>
            <a:endParaRPr lang="en-US" sz="2400" dirty="0"/>
          </a:p>
          <a:p>
            <a:endParaRPr lang="en-US" sz="2400" dirty="0"/>
          </a:p>
          <a:p>
            <a:r>
              <a:rPr lang="en-US" sz="2400" dirty="0" smtClean="0">
                <a:solidFill>
                  <a:srgbClr val="FFFF00"/>
                </a:solidFill>
              </a:rPr>
              <a:t>   TAG </a:t>
            </a:r>
            <a:r>
              <a:rPr lang="en-US" sz="2400" dirty="0">
                <a:solidFill>
                  <a:srgbClr val="FFFF00"/>
                </a:solidFill>
              </a:rPr>
              <a:t>REQUIRED</a:t>
            </a:r>
          </a:p>
        </p:txBody>
      </p:sp>
    </p:spTree>
    <p:extLst>
      <p:ext uri="{BB962C8B-B14F-4D97-AF65-F5344CB8AC3E}">
        <p14:creationId xmlns:p14="http://schemas.microsoft.com/office/powerpoint/2010/main" val="246898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10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F8F8"/>
                </a:solidFill>
              </a:rPr>
              <a:t> Plant Account Codes</a:t>
            </a:r>
            <a:endParaRPr lang="en-US" dirty="0">
              <a:solidFill>
                <a:srgbClr val="F8F8F8"/>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t>70C1 –  Equip Warranties/Service Contracts</a:t>
            </a:r>
          </a:p>
          <a:p>
            <a:pPr marL="0" indent="0">
              <a:buNone/>
            </a:pPr>
            <a:r>
              <a:rPr lang="en-US" dirty="0" smtClean="0"/>
              <a:t>		</a:t>
            </a:r>
          </a:p>
          <a:p>
            <a:r>
              <a:rPr lang="en-US" dirty="0" smtClean="0"/>
              <a:t>70D0 – Equip Repairs Maintenance General</a:t>
            </a:r>
          </a:p>
          <a:p>
            <a:pPr lvl="5"/>
            <a:endParaRPr lang="en-US" sz="2600" dirty="0" smtClean="0"/>
          </a:p>
          <a:p>
            <a:r>
              <a:rPr lang="en-US" dirty="0" smtClean="0"/>
              <a:t>9020 –  Computer Hardware &gt;$5,000</a:t>
            </a:r>
          </a:p>
          <a:p>
            <a:endParaRPr lang="en-US" dirty="0"/>
          </a:p>
        </p:txBody>
      </p:sp>
    </p:spTree>
    <p:extLst>
      <p:ext uri="{BB962C8B-B14F-4D97-AF65-F5344CB8AC3E}">
        <p14:creationId xmlns:p14="http://schemas.microsoft.com/office/powerpoint/2010/main" val="221459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rgbClr val="F8F8F8"/>
      </a:dk1>
      <a:lt1>
        <a:srgbClr val="F8F8F8"/>
      </a:lt1>
      <a:dk2>
        <a:srgbClr val="1F497D"/>
      </a:dk2>
      <a:lt2>
        <a:srgbClr val="000000"/>
      </a:lt2>
      <a:accent1>
        <a:srgbClr val="4F81BD"/>
      </a:accent1>
      <a:accent2>
        <a:srgbClr val="548DD4"/>
      </a:accent2>
      <a:accent3>
        <a:srgbClr val="F8F8F8"/>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1406</Words>
  <Application>Microsoft Office PowerPoint</Application>
  <PresentationFormat>On-screen Show (4:3)</PresentationFormat>
  <Paragraphs>284</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Key Account Codes</vt:lpstr>
      <vt:lpstr> What we will Cover:</vt:lpstr>
      <vt:lpstr> Account Code vs. Index</vt:lpstr>
      <vt:lpstr> Basic Account Code Types</vt:lpstr>
      <vt:lpstr>PowerPoint Presentation</vt:lpstr>
      <vt:lpstr> Selecting an Account Code </vt:lpstr>
      <vt:lpstr> Computer Account Codes</vt:lpstr>
      <vt:lpstr> Computer Account Codes</vt:lpstr>
      <vt:lpstr> Plant Account Codes</vt:lpstr>
      <vt:lpstr> What are your Questions so Far?</vt:lpstr>
      <vt:lpstr>PowerPoint Presentation</vt:lpstr>
      <vt:lpstr> F &amp; A Excludable Guidelines</vt:lpstr>
      <vt:lpstr> Food Allowable?  F &amp; A excludable, or not?</vt:lpstr>
      <vt:lpstr> Food  Allowable?  F &amp; A excludable, or not?</vt:lpstr>
      <vt:lpstr> Supplies/Services  Allowable? F &amp; A excludable, or not?</vt:lpstr>
      <vt:lpstr> Supplies/Services Allowable? F &amp; A excludable, or not?</vt:lpstr>
      <vt:lpstr> We have reviewed:</vt:lpstr>
      <vt:lpstr> What are your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Lomas2211</dc:creator>
  <cp:lastModifiedBy>Lomas2211</cp:lastModifiedBy>
  <cp:revision>119</cp:revision>
  <cp:lastPrinted>2013-02-07T20:28:21Z</cp:lastPrinted>
  <dcterms:created xsi:type="dcterms:W3CDTF">2013-02-07T16:59:57Z</dcterms:created>
  <dcterms:modified xsi:type="dcterms:W3CDTF">2013-02-15T19:56:16Z</dcterms:modified>
</cp:coreProperties>
</file>